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sldIdLst>
    <p:sldId id="281" r:id="rId2"/>
    <p:sldId id="328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66" r:id="rId18"/>
    <p:sldId id="359" r:id="rId19"/>
    <p:sldId id="358" r:id="rId20"/>
    <p:sldId id="360" r:id="rId21"/>
    <p:sldId id="361" r:id="rId22"/>
    <p:sldId id="362" r:id="rId23"/>
    <p:sldId id="36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64" r:id="rId33"/>
    <p:sldId id="352" r:id="rId34"/>
    <p:sldId id="353" r:id="rId35"/>
    <p:sldId id="354" r:id="rId36"/>
    <p:sldId id="355" r:id="rId37"/>
    <p:sldId id="356" r:id="rId38"/>
    <p:sldId id="357" r:id="rId39"/>
    <p:sldId id="367" r:id="rId40"/>
    <p:sldId id="365" r:id="rId41"/>
    <p:sldId id="327" r:id="rId42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4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873" autoAdjust="0"/>
  </p:normalViewPr>
  <p:slideViewPr>
    <p:cSldViewPr>
      <p:cViewPr>
        <p:scale>
          <a:sx n="100" d="100"/>
          <a:sy n="100" d="100"/>
        </p:scale>
        <p:origin x="-7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12288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2884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2885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2288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22887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2888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2889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890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2891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2289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289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22894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22895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2289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0B9FCA1-9F89-4FE0-9F58-ABD8542634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8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92" grpId="0"/>
      <p:bldP spid="12289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89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289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A979F-C25F-4B74-A852-B7BFC421E0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F212C6-3803-4E76-ABE0-98718684D6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9EF0B95-B454-4573-A4D9-D848F61F7C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4E1AEAA-72E0-4A47-B175-053EC87A59D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36400C1-BAB4-4F7B-A7F1-329D0FCA92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B22E49F-7D7E-4DB7-9E3D-3157935915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A8FB1CE-603E-4541-9D20-DB0A0D2128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16281A7-6B48-4FC5-B5BA-493A0AEEF0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369126-7BED-4B7C-B835-F766D4A9EB5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BD44D-5E1C-4934-8530-FCF9E33E40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F4EB7-64DF-40A3-B5A0-E4070DCF4B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64B4F-AF64-44C2-9C61-4F95E7580F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27EE15-5276-494A-BEB6-610AFCD8D02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F4622-5035-4A7F-87A0-112DD0ACDB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8DDB2E-3370-4E03-B944-48949C6BF8D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796D10-AB8F-4A1F-BEF2-906C9AEB46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2186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2186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2186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2186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2186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1" lang="ru-RU" sz="2400"/>
          </a:p>
        </p:txBody>
      </p:sp>
      <p:sp>
        <p:nvSpPr>
          <p:cNvPr id="12186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186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186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2186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2186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037C3EA-4FFE-485C-9BC9-EE68C7D2AC7C}" type="slidenum">
              <a:rPr lang="ru-RU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1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1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1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1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1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5" grpId="0"/>
      <p:bldP spid="121866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8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186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8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186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8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186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8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186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8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18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hyperlink" Target="mailto:isotermik@yandex.ru" TargetMode="External"/><Relationship Id="rId5" Type="http://schemas.openxmlformats.org/officeDocument/2006/relationships/hyperlink" Target="http://www.isotermik.info/" TargetMode="External"/><Relationship Id="rId4" Type="http://schemas.openxmlformats.org/officeDocument/2006/relationships/hyperlink" Target="http://www.isotermik.com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14" name="Rectangle 10"/>
          <p:cNvSpPr>
            <a:spLocks noGrp="1" noChangeArrowheads="1"/>
          </p:cNvSpPr>
          <p:nvPr>
            <p:ph sz="quarter" idx="4"/>
          </p:nvPr>
        </p:nvSpPr>
        <p:spPr>
          <a:xfrm>
            <a:off x="467544" y="2276872"/>
            <a:ext cx="8280920" cy="194421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1600" b="1" dirty="0">
                <a:solidFill>
                  <a:schemeClr val="bg2"/>
                </a:solidFill>
              </a:rPr>
              <a:t>Член Ассоциации </a:t>
            </a:r>
            <a:r>
              <a:rPr lang="ru-RU" sz="1600" b="1" dirty="0" err="1">
                <a:solidFill>
                  <a:schemeClr val="bg2"/>
                </a:solidFill>
              </a:rPr>
              <a:t>нефтепереработчиков</a:t>
            </a:r>
            <a:r>
              <a:rPr lang="en-US" sz="1600" b="1" dirty="0">
                <a:solidFill>
                  <a:schemeClr val="bg2"/>
                </a:solidFill>
              </a:rPr>
              <a:t> </a:t>
            </a:r>
            <a:r>
              <a:rPr lang="ru-RU" sz="1600" b="1" dirty="0" smtClean="0">
                <a:solidFill>
                  <a:schemeClr val="bg2"/>
                </a:solidFill>
              </a:rPr>
              <a:t>и</a:t>
            </a:r>
            <a:r>
              <a:rPr lang="en-US" sz="1600" b="1" dirty="0" smtClean="0">
                <a:solidFill>
                  <a:schemeClr val="bg2"/>
                </a:solidFill>
              </a:rPr>
              <a:t> </a:t>
            </a:r>
            <a:r>
              <a:rPr lang="ru-RU" sz="1600" b="1" dirty="0" smtClean="0">
                <a:solidFill>
                  <a:schemeClr val="bg2"/>
                </a:solidFill>
              </a:rPr>
              <a:t>нефтехимиков </a:t>
            </a:r>
            <a:r>
              <a:rPr lang="ru-RU" sz="1600" b="1" dirty="0">
                <a:solidFill>
                  <a:schemeClr val="bg2"/>
                </a:solidFill>
              </a:rPr>
              <a:t>России</a:t>
            </a:r>
            <a:endParaRPr lang="en-US" sz="1600" b="1" dirty="0">
              <a:solidFill>
                <a:schemeClr val="bg2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1600" b="1" dirty="0">
                <a:solidFill>
                  <a:schemeClr val="bg2"/>
                </a:solidFill>
              </a:rPr>
              <a:t>Союза </a:t>
            </a:r>
            <a:r>
              <a:rPr lang="ru-RU" sz="1600" b="1" dirty="0" err="1">
                <a:solidFill>
                  <a:schemeClr val="bg2"/>
                </a:solidFill>
              </a:rPr>
              <a:t>нефтегазопромышленников</a:t>
            </a:r>
            <a:r>
              <a:rPr lang="ru-RU" sz="1600" b="1" dirty="0">
                <a:solidFill>
                  <a:schemeClr val="bg2"/>
                </a:solidFill>
              </a:rPr>
              <a:t> России</a:t>
            </a:r>
            <a:endParaRPr lang="en-US" sz="1600" b="1" dirty="0">
              <a:solidFill>
                <a:schemeClr val="bg2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1600" b="1" dirty="0">
                <a:solidFill>
                  <a:schemeClr val="bg2"/>
                </a:solidFill>
              </a:rPr>
              <a:t>Ассоциации «</a:t>
            </a:r>
            <a:r>
              <a:rPr lang="ru-RU" sz="1600" b="1" dirty="0" err="1">
                <a:solidFill>
                  <a:schemeClr val="bg2"/>
                </a:solidFill>
              </a:rPr>
              <a:t>Химнефтегазэксперт</a:t>
            </a:r>
            <a:r>
              <a:rPr lang="ru-RU" sz="1600" b="1" dirty="0">
                <a:solidFill>
                  <a:schemeClr val="bg2"/>
                </a:solidFill>
              </a:rPr>
              <a:t>»</a:t>
            </a:r>
            <a:endParaRPr lang="en-US" sz="1600" b="1" dirty="0">
              <a:solidFill>
                <a:schemeClr val="bg2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1600" b="1" dirty="0">
                <a:solidFill>
                  <a:schemeClr val="bg2"/>
                </a:solidFill>
              </a:rPr>
              <a:t>Ассоциации «</a:t>
            </a:r>
            <a:r>
              <a:rPr lang="ru-RU" sz="1600" b="1" dirty="0" err="1">
                <a:solidFill>
                  <a:schemeClr val="bg2"/>
                </a:solidFill>
              </a:rPr>
              <a:t>РосТеплоСтройМонтаж</a:t>
            </a:r>
            <a:r>
              <a:rPr lang="ru-RU" sz="1600" b="1" dirty="0">
                <a:solidFill>
                  <a:schemeClr val="bg2"/>
                </a:solidFill>
              </a:rPr>
              <a:t>»</a:t>
            </a:r>
            <a:endParaRPr lang="en-US" sz="1600" b="1" dirty="0">
              <a:solidFill>
                <a:schemeClr val="bg2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1600" b="1" dirty="0">
                <a:solidFill>
                  <a:schemeClr val="bg2"/>
                </a:solidFill>
              </a:rPr>
              <a:t>Ассоциации «</a:t>
            </a:r>
            <a:r>
              <a:rPr lang="ru-RU" sz="1600" b="1" dirty="0" err="1">
                <a:solidFill>
                  <a:schemeClr val="bg2"/>
                </a:solidFill>
              </a:rPr>
              <a:t>Металлургэксперт</a:t>
            </a:r>
            <a:r>
              <a:rPr lang="ru-RU" sz="1600" b="1" dirty="0">
                <a:solidFill>
                  <a:schemeClr val="bg2"/>
                </a:solidFill>
              </a:rPr>
              <a:t>»</a:t>
            </a:r>
            <a:endParaRPr lang="en-US" sz="1600" b="1" dirty="0">
              <a:solidFill>
                <a:schemeClr val="bg2"/>
              </a:solidFill>
            </a:endParaRP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ru-RU" sz="1600" b="1" dirty="0">
                <a:solidFill>
                  <a:schemeClr val="bg2"/>
                </a:solidFill>
              </a:rPr>
              <a:t>СРО «</a:t>
            </a:r>
            <a:r>
              <a:rPr lang="ru-RU" sz="1600" b="1" dirty="0" err="1">
                <a:solidFill>
                  <a:schemeClr val="bg2"/>
                </a:solidFill>
              </a:rPr>
              <a:t>Нефтегазсервис</a:t>
            </a:r>
            <a:r>
              <a:rPr lang="ru-RU" sz="1600" b="1" dirty="0" smtClean="0">
                <a:solidFill>
                  <a:schemeClr val="bg2"/>
                </a:solidFill>
              </a:rPr>
              <a:t>»</a:t>
            </a:r>
            <a:endParaRPr lang="ru-RU" sz="1600" b="1" dirty="0">
              <a:solidFill>
                <a:schemeClr val="bg2"/>
              </a:solidFill>
            </a:endParaRPr>
          </a:p>
        </p:txBody>
      </p:sp>
      <p:grpSp>
        <p:nvGrpSpPr>
          <p:cNvPr id="200716" name="Group 4"/>
          <p:cNvGrpSpPr>
            <a:grpSpLocks/>
          </p:cNvGrpSpPr>
          <p:nvPr/>
        </p:nvGrpSpPr>
        <p:grpSpPr bwMode="auto">
          <a:xfrm>
            <a:off x="3491880" y="602743"/>
            <a:ext cx="5256584" cy="1746137"/>
            <a:chOff x="4802" y="4424"/>
            <a:chExt cx="3333" cy="714"/>
          </a:xfrm>
        </p:grpSpPr>
        <p:sp>
          <p:nvSpPr>
            <p:cNvPr id="20071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4802" y="4424"/>
              <a:ext cx="3333" cy="714"/>
            </a:xfrm>
            <a:prstGeom prst="rect">
              <a:avLst/>
            </a:prstGeom>
          </p:spPr>
          <p:txBody>
            <a:bodyPr wrap="none" fromWordArt="1">
              <a:prstTxWarp prst="textInflateBottom">
                <a:avLst>
                  <a:gd name="adj" fmla="val 62889"/>
                </a:avLst>
              </a:prstTxWarp>
            </a:bodyPr>
            <a:lstStyle/>
            <a:p>
              <a:pPr algn="ctr"/>
              <a:r>
                <a:rPr lang="ru-RU" sz="1600" b="1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0080"/>
                  </a:solidFill>
                  <a:latin typeface="Times New Roman"/>
                  <a:cs typeface="Times New Roman"/>
                </a:rPr>
                <a:t>   </a:t>
              </a:r>
            </a:p>
            <a:p>
              <a:pPr algn="ctr"/>
              <a:r>
                <a:rPr lang="ru-RU" sz="1600" b="1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0080"/>
                  </a:solidFill>
                  <a:latin typeface="Times New Roman"/>
                  <a:cs typeface="Times New Roman"/>
                </a:rPr>
                <a:t>КОНСОРЦИУМ ИЗОТЕРМИК</a:t>
              </a:r>
            </a:p>
          </p:txBody>
        </p:sp>
        <p:sp>
          <p:nvSpPr>
            <p:cNvPr id="200718" name="WordArt 6"/>
            <p:cNvSpPr>
              <a:spLocks noChangeArrowheads="1" noChangeShapeType="1" noTextEdit="1"/>
            </p:cNvSpPr>
            <p:nvPr/>
          </p:nvSpPr>
          <p:spPr bwMode="auto">
            <a:xfrm>
              <a:off x="4802" y="4445"/>
              <a:ext cx="3333" cy="399"/>
            </a:xfrm>
            <a:prstGeom prst="rect">
              <a:avLst/>
            </a:prstGeom>
          </p:spPr>
          <p:txBody>
            <a:bodyPr wrap="none" fromWordArt="1">
              <a:prstTxWarp prst="textInflateBottom">
                <a:avLst>
                  <a:gd name="adj" fmla="val 73685"/>
                </a:avLst>
              </a:prstTxWarp>
            </a:bodyPr>
            <a:lstStyle/>
            <a:p>
              <a:pPr algn="ctr"/>
              <a:r>
                <a:rPr lang="ru-RU" sz="1600" b="1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0080"/>
                  </a:solidFill>
                  <a:latin typeface="Times New Roman"/>
                  <a:cs typeface="Times New Roman"/>
                </a:rPr>
                <a:t>НАУЧНО-ПРОИЗВОДСТВЕННЫЙ</a:t>
              </a:r>
            </a:p>
          </p:txBody>
        </p:sp>
      </p:grpSp>
      <p:pic>
        <p:nvPicPr>
          <p:cNvPr id="20071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3139395" cy="184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Grp="1" noChangeArrowheads="1"/>
          </p:cNvSpPr>
          <p:nvPr>
            <p:ph sz="quarter" idx="4"/>
          </p:nvPr>
        </p:nvSpPr>
        <p:spPr>
          <a:xfrm>
            <a:off x="1547664" y="4797152"/>
            <a:ext cx="6192688" cy="1584176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bg2"/>
                </a:solidFill>
              </a:rPr>
              <a:t>Москва, Варшавское шоссе, дом 125, строение 1, секция 11</a:t>
            </a:r>
            <a:endParaRPr lang="en-US" sz="1400" b="1" dirty="0" smtClean="0">
              <a:solidFill>
                <a:schemeClr val="bg2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US" sz="1400" b="1" dirty="0">
              <a:solidFill>
                <a:schemeClr val="bg2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bg2"/>
                </a:solidFill>
              </a:rPr>
              <a:t>(</a:t>
            </a:r>
            <a:r>
              <a:rPr lang="ru-RU" sz="1400" b="1" dirty="0">
                <a:solidFill>
                  <a:schemeClr val="bg2"/>
                </a:solidFill>
              </a:rPr>
              <a:t>495) 319-53-67, </a:t>
            </a:r>
            <a:r>
              <a:rPr lang="en-US" sz="1400" b="1" dirty="0" smtClean="0">
                <a:solidFill>
                  <a:schemeClr val="bg2"/>
                </a:solidFill>
              </a:rPr>
              <a:t>   </a:t>
            </a:r>
            <a:r>
              <a:rPr lang="ru-RU" sz="1400" b="1" dirty="0" smtClean="0">
                <a:solidFill>
                  <a:schemeClr val="bg2"/>
                </a:solidFill>
              </a:rPr>
              <a:t>(</a:t>
            </a:r>
            <a:r>
              <a:rPr lang="ru-RU" sz="1400" b="1" dirty="0">
                <a:solidFill>
                  <a:schemeClr val="bg2"/>
                </a:solidFill>
              </a:rPr>
              <a:t>495) 319-59-67, </a:t>
            </a:r>
            <a:r>
              <a:rPr lang="en-US" sz="1400" b="1" dirty="0" smtClean="0">
                <a:solidFill>
                  <a:schemeClr val="bg2"/>
                </a:solidFill>
              </a:rPr>
              <a:t>   </a:t>
            </a:r>
            <a:r>
              <a:rPr lang="ru-RU" sz="1400" b="1" dirty="0" smtClean="0">
                <a:solidFill>
                  <a:schemeClr val="bg2"/>
                </a:solidFill>
              </a:rPr>
              <a:t>(</a:t>
            </a:r>
            <a:r>
              <a:rPr lang="ru-RU" sz="1400" b="1" dirty="0">
                <a:solidFill>
                  <a:schemeClr val="bg2"/>
                </a:solidFill>
              </a:rPr>
              <a:t>985) 928-48-27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US" sz="1400" b="1" dirty="0" smtClean="0">
              <a:solidFill>
                <a:schemeClr val="bg2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bg2"/>
                </a:solidFill>
              </a:rPr>
              <a:t>www.isotermik.ru</a:t>
            </a:r>
            <a:r>
              <a:rPr lang="ru-RU" sz="1400" b="1" dirty="0" smtClean="0">
                <a:solidFill>
                  <a:schemeClr val="bg2"/>
                </a:solidFill>
              </a:rPr>
              <a:t>     </a:t>
            </a:r>
            <a:r>
              <a:rPr lang="en-US" sz="1400" b="1" dirty="0" smtClean="0">
                <a:solidFill>
                  <a:schemeClr val="bg2"/>
                </a:solidFill>
              </a:rPr>
              <a:t>   www.isotermik.info</a:t>
            </a:r>
            <a:endParaRPr lang="ru-RU" sz="1400" b="1" dirty="0" smtClean="0">
              <a:solidFill>
                <a:schemeClr val="bg2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US" sz="1400" b="1" dirty="0" smtClean="0">
              <a:solidFill>
                <a:schemeClr val="bg2"/>
              </a:solidFill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bg2"/>
                </a:solidFill>
              </a:rPr>
              <a:t>isotermik@yandex.ru</a:t>
            </a:r>
            <a:endParaRPr lang="ru-RU" sz="1400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543344803"/>
              </p:ext>
            </p:extLst>
          </p:nvPr>
        </p:nvGraphicFramePr>
        <p:xfrm>
          <a:off x="323528" y="404664"/>
          <a:ext cx="8496944" cy="5976664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2342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«Восточная Нефтехимическая компания»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Находка, Приморский край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Изотермических резервуара для хранения жидкого этилена и жидкого пропилена номинальным объемом 10 000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м³;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Специальные технические условия (СТУ) на проектирование строительство и эксплуатацию изотермических резервуаров для хранения жидкого этилена и жидкого пропилена номинальным объемом 10 000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(Не введены в эксплуатацию по причине приостановки программы заказчиком)</a:t>
                      </a:r>
                    </a:p>
                  </a:txBody>
                  <a:tcPr marL="68580" marR="68580" marT="0" marB="0" anchor="ctr"/>
                </a:tc>
              </a:tr>
              <a:tr h="23428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КуйбышевАзот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специальных технических условий (СТУ) и проектной документации с обоснованием безопасности на изотермический резервуар вместимостью 10 000 т для хранения жидкого аммиака.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проектной документации на изотермический резервуар вместимостью 10 000 т для хранения жидкого аммиака.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июле 2018 года получено положительное заключение</a:t>
                      </a:r>
                      <a:r>
                        <a:rPr lang="ru-RU" sz="120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Главгосэкспертизы</a:t>
                      </a:r>
                      <a:r>
                        <a:rPr lang="ru-RU" sz="120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В августе 2018 года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планируется разработка рабочей документации)</a:t>
                      </a:r>
                    </a:p>
                  </a:txBody>
                  <a:tcPr marL="68580" marR="68580" marT="0" marB="0" anchor="ctr"/>
                </a:tc>
              </a:tr>
              <a:tr h="1291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«Сахалин-2»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специальных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условий (СТУ) на проектирование и строительство шаровых резервуаров объемом 1 600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³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хранения сжиженных хладагентов завода СПГ.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900132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161192328"/>
              </p:ext>
            </p:extLst>
          </p:nvPr>
        </p:nvGraphicFramePr>
        <p:xfrm>
          <a:off x="323528" y="539026"/>
          <a:ext cx="8496944" cy="5791566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1105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Перевалочная база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морского порта Туапсе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Краснодарского края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Технико-экономическое обоснование (эскизного комплексного проекта) изотермического резервуара объемом 20 000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хранения сжиженного пропана (температура -43 °С).</a:t>
                      </a:r>
                    </a:p>
                  </a:txBody>
                  <a:tcPr marL="68580" marR="68580" marT="0" marB="0" anchor="ctr"/>
                </a:tc>
              </a:tr>
              <a:tr h="1105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Штокмановское</a:t>
                      </a:r>
                      <a:endParaRPr lang="ru-RU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газоконденсатное месторождение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ДОАО ЦКБН ОАО «Газпром»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специальных технических условий (СТУ) на изотермические резервуары для хранения сжиженного природного газа объемом 140 000 - 180 000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засыпные резервуары для хранения сжиженных хладагентов объемом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365 м³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1670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15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Балаковские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минеральные удобрения»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Балаково, Саратовской обл.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Впервые в России разработан проект шарового резервуара объемом 3 000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хранения жидкого аммиака под давлением 0,6 МПа.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(Введены в эксплуатацию в 2014 году)</a:t>
                      </a:r>
                    </a:p>
                  </a:txBody>
                  <a:tcPr marL="68580" marR="68580" marT="0" marB="0" anchor="ctr"/>
                </a:tc>
              </a:tr>
              <a:tr h="115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Алексела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Терминал» Эстония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шаровых газгольдера объемом 2 000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каждый для технического бутана под давлением 0,8 МПа по Европейским стандартам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11760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None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Введены в эксплуатацию в 80-е годы)</a:t>
                      </a:r>
                    </a:p>
                  </a:txBody>
                  <a:tcPr marL="68580" marR="68580" marT="0" marB="0" anchor="ctr"/>
                </a:tc>
              </a:tr>
              <a:tr h="115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«</a:t>
                      </a:r>
                      <a:r>
                        <a:rPr lang="en-US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Sillgas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Эстония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шаровых резервуара объемом 2 000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каждый для технического бутана под давлением 0,8 МПа;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шаровых резервуара объемом 2 000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каждый для пропан-бутановой смеси под давлением 1,5 МПа по Европейским стандартам.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(Введены в эксплуатацию в 80-е годы)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218785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13614162"/>
              </p:ext>
            </p:extLst>
          </p:nvPr>
        </p:nvGraphicFramePr>
        <p:xfrm>
          <a:off x="323528" y="404664"/>
          <a:ext cx="8496944" cy="6001878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1105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«Казаньоргсинтез»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Шаровые резервуары объемами 600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рабочее давление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1,48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МПа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105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Нефтебаза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Софрино, Московская обл.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проектной и рабочей документации,  строительство 8-ми резервуаров вертикальных стальных сварных  </a:t>
                      </a:r>
                      <a:r>
                        <a:rPr lang="en-US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PBC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-1000 (со сливоналивной ж/д эста­кадой на шесть ж/д цистерн и площадкой налива нефтепродуктов в автоцистерны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15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Каспийский Трубопроводный Консорциум (КТК)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Новороссийск,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Краснодарский край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Парк вспомогательных резервуаров объемом от 200 до 17000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м³,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типа РВС-9500 с плавающей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двудечной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крышей для нефти и РВС-17000 для противопожарной воды, рассчитанного на взрывную нагрузку интенсивностью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1400 кгс/м².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15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 «</a:t>
                      </a:r>
                      <a:r>
                        <a:rPr lang="ru-RU" sz="1400" kern="120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Транснефть</a:t>
                      </a:r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4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Резервуар РВС-10 000 повышенной антикоррозионной стойкости для хранения высокосернистой сырой нефти с гладкой внутренней поверхностью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крыши;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Станция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защиты на 283 км нефтепровода Ярославль-Москва с резервуарным парком из 4 горизонтальных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полуобвалованных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резервуаров объемом 1 000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каждый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15894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 «Метен»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Санкт-Петербург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Баки-аккумуляторы объемом от 100 до 2 000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327774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14988285"/>
              </p:ext>
            </p:extLst>
          </p:nvPr>
        </p:nvGraphicFramePr>
        <p:xfrm>
          <a:off x="323528" y="332994"/>
          <a:ext cx="8496944" cy="6120342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 НТЦ «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Эрконсиб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Новосибирск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Типоразмерный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ряд РВС с понтонами для нефти и нефтепродуктов объемом от 100 до 5000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(По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типоразмерному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ряду разработаны и введены в эксплуатацию ряд РВС на различных заводах)</a:t>
                      </a:r>
                    </a:p>
                  </a:txBody>
                  <a:tcPr marL="68580" marR="68580" marT="0" marB="0" anchor="ctr"/>
                </a:tc>
              </a:tr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Туланефтепродукт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РВС-1 000 и РВС-2 000 с понтонами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«Московский НПЗ»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РВС-1 000 с крышей и понтоном из высокопрочных коррозионно-стойких алюминиевых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сплавов.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104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 «Нижнекамский НПЗ»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Резервуарные парки для хранения нефти и нефтепродуктов в количестве 19 РВС, объемом от 400 до 10 000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 с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фундаментами и обвалованием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104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 «Беломорская нефтебаза»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Кандалакша, Мурманская обл.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Расширение резервуарного парка в составе 2 РВС объемом 30 000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каждый с алюминиевыми понтонами, насосной и технологическими трубопроводами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1040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«НК «Роснефть» - 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Архангельскнефтепродукт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проекта реконструкции терминала по перевалке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4,3 млн. т/год нефтепродуктов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964750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09415126"/>
              </p:ext>
            </p:extLst>
          </p:nvPr>
        </p:nvGraphicFramePr>
        <p:xfrm>
          <a:off x="323528" y="404664"/>
          <a:ext cx="8496944" cy="6036946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«Невинномысский Азот», Ставропольский край, г. Невинномысск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Проектная документация на Склад жидкого аммиака АО «Невинномысский Азот», Невинномысск. Изотермический резервуар жидкого аммиака вместимостью 30 000 т.</a:t>
                      </a:r>
                    </a:p>
                  </a:txBody>
                  <a:tcPr marL="68580" marR="68580" marT="0" marB="0" anchor="ctr"/>
                </a:tc>
              </a:tr>
              <a:tr h="10918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«Минудобрения», Воронежская обл., г. Россошь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Рабочая документация на техническое перевооружение Замена тепловой изоляции изотермического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хранилища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30000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 аммиака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(Изоляция заменена в 2013 году)</a:t>
                      </a:r>
                    </a:p>
                  </a:txBody>
                  <a:tcPr marL="68580" marR="68580" marT="0" marB="0" anchor="ctr"/>
                </a:tc>
              </a:tr>
              <a:tr h="1144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Самарская обл., г. Тольятти, промышленная площадка ОАО «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Тольяттиазот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», квартал Г-Д-З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Рабочая документация на техническое перевооружение Замена тепловой изоляции изотермического резервуара вместимостью 30 000 т. жидкого аммиака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(Изоляция заменена в 2015 году)</a:t>
                      </a:r>
                    </a:p>
                  </a:txBody>
                  <a:tcPr marL="68580" marR="68580" marT="0" marB="0" anchor="ctr"/>
                </a:tc>
              </a:tr>
              <a:tr h="12931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Самарская обл., г. Тольятти, промышленная площадка ОАО «Тольяттиазот», квартал Г-Д-З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Рабочая документация на техническое перевооружение Замена тепловой изоляции изотермического резервуара вместимостью 30 000 тонн жидкого аммиака на более эффективную изоляцию из пеностекла </a:t>
                      </a:r>
                      <a:r>
                        <a:rPr lang="en-US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FOAMGLAS</a:t>
                      </a:r>
                      <a:endParaRPr lang="ru-RU" sz="1200" b="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(Работы по замене изоляции проведены в 2017 году)</a:t>
                      </a:r>
                    </a:p>
                  </a:txBody>
                  <a:tcPr marL="68580" marR="68580" marT="0" marB="0" anchor="ctr"/>
                </a:tc>
              </a:tr>
              <a:tr h="14996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Завод по производству смазочных и сопутствующих материалов концерна </a:t>
                      </a:r>
                      <a:r>
                        <a:rPr lang="en-US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FUCHS 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(ФУКС) ООО «ФУКС ОЙЛ», Московский округ, г. Калуга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Рабочая документация Вертикальные резервуары хранения базовых масел в количестве 5 (пять штук) объемом 300м³ каждый с сопутствующими металлоконструкциями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(Резервуары изготовлены в 2016 году)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08805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66866292"/>
              </p:ext>
            </p:extLst>
          </p:nvPr>
        </p:nvGraphicFramePr>
        <p:xfrm>
          <a:off x="323528" y="481788"/>
          <a:ext cx="8496944" cy="5750408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28031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«ФосАгро-Череповец», Вологодская обл., г. Череповец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специальных технических условий (СТУ) на проектирование и строительство объекта Изотермический резервуар для хранения жидкого аммиака 1-Т-9101 вместимостью 20 000 т.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(СТУ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согласованы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Минстрое России в 2016 году)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Проектная документация Изотермический резервуар для хранения жидкого аммиака 1-Т-9101 вместимостью 20 000 т. Адаптация проекта «ФосАгро аммиак (</a:t>
                      </a:r>
                      <a:r>
                        <a:rPr lang="en-US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RPA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), Россия. Резервуар для хранения аммиака 1-Т-9101 вместимостью 20000 тонн АО «ФосАгро-Череповец», выполненного фирмой «</a:t>
                      </a:r>
                      <a:r>
                        <a:rPr lang="en-US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SPG Steiner GmbH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(Резервуар смонтирован. В 2017 году введен в эксплуатацию)</a:t>
                      </a:r>
                    </a:p>
                  </a:txBody>
                  <a:tcPr marL="68580" marR="68580" marT="0" marB="0" anchor="ctr"/>
                </a:tc>
              </a:tr>
              <a:tr h="16561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«ФосАгро-Череповец», Вологодская обл., г. Череповец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Рабочая документация Изотермический резервуар для хранения жидкого аммиака 1-Т-9101 вместимостью 20 000 т. Лестницы через ограждение.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(Лестницы смонтированы в 2016 году)</a:t>
                      </a:r>
                    </a:p>
                  </a:txBody>
                  <a:tcPr marL="68580" marR="68580" marT="0" marB="0" anchor="ctr"/>
                </a:tc>
              </a:tr>
              <a:tr h="1291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Дмитровский филиал МГТУ им. Н.Э. Баумана, Московская обл., Дмитровский район, п. 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Орево</a:t>
                      </a:r>
                      <a:endParaRPr lang="ru-RU" sz="14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Рабочая документация Решетчатая башня высотой 25 м для установки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ветрогенератора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ОСА 3000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549409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51909680"/>
              </p:ext>
            </p:extLst>
          </p:nvPr>
        </p:nvGraphicFramePr>
        <p:xfrm>
          <a:off x="323528" y="481788"/>
          <a:ext cx="8496944" cy="5529268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1867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Сахалин 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Энерджи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Инвестмент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Компани Лтд.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Южно-Сахалинск.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Расчет изотермического резервуара для хранения СПГ объемом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100 000 м³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Сахалин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Энерджи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части подтверждения соответствия основных конструкций резервуара требованиям действующих в настоящее время российский нормативно-технических документов для последующего включения этих расчетов в пояснительную записку к СТУ на резервуар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(Работа выполнена в 2018 году)</a:t>
                      </a:r>
                    </a:p>
                  </a:txBody>
                  <a:tcPr marL="68580" marR="68580" marT="0" marB="0" anchor="ctr"/>
                </a:tc>
              </a:tr>
              <a:tr h="10801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Сахалин 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Энерджи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Инвестмент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Компани Лтд.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Южно-Сахалинск.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Проектная документация на изотермический резервуар для хранения СПГ объемом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100 000 м³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(Работа выполнена в 2017 году. В 2018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году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получено положительное заключение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Главгосэкспертизы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</a:tr>
              <a:tr h="1291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Сахалин 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Энерджи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Инвестмент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Компани Лтд.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Южно-Сахалинск</a:t>
                      </a:r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4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Проектная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документация на два шаровых резервуара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Т-1611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Т-1612 объемом 1600 куб.м. для хранения хладагентов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(Работа выполнена в 2017 году. В 2018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году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получено положительное заключение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Главгосэкспертизы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291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АО «</a:t>
                      </a:r>
                      <a:r>
                        <a:rPr lang="ru-RU" sz="1400" b="0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Прайм</a:t>
                      </a:r>
                      <a:r>
                        <a:rPr lang="ru-RU" sz="14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4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    Строительство в морском порту Ванино на северном берегу бухты Мучке Хабаровского края терминала для перевалки сжиженных углеводородных газов (СУГ). Свайное основание и фундаменты изотермических резервуаров для хранения бутана объемом 40000 м</a:t>
                      </a:r>
                      <a:r>
                        <a:rPr lang="ru-RU" sz="1200" b="0" i="0" kern="1200" baseline="30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и хранения пропана объемом 60000 м</a:t>
                      </a:r>
                      <a:r>
                        <a:rPr lang="ru-RU" sz="1200" b="0" i="0" kern="1200" baseline="30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в сейсмоопасном районе.</a:t>
                      </a:r>
                      <a:endParaRPr lang="ru-RU" sz="12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7056" y="530120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 </a:t>
            </a:r>
            <a:endParaRPr lang="en-US" sz="10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7372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251909680"/>
              </p:ext>
            </p:extLst>
          </p:nvPr>
        </p:nvGraphicFramePr>
        <p:xfrm>
          <a:off x="323528" y="980728"/>
          <a:ext cx="8496944" cy="364044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18670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Завод по производству смазочных и сопутствующих материалов концерна 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FUCHS </a:t>
                      </a:r>
                      <a:r>
                        <a:rPr lang="ru-RU" sz="14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(ФУКС) ООО «ФУКС ОЙЛ», Московский округ, г. Калуга</a:t>
                      </a:r>
                      <a:endParaRPr lang="ru-RU" sz="14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   Рабочая документация на Вертикальные емкости для хранения присадок (масла) в количестве 10 (десять штук) объемом 50000 литров каждая;</a:t>
                      </a:r>
                    </a:p>
                    <a:p>
                      <a:pPr lvl="0"/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Рабочая документация на Вертикальные емкости для приготовления масла в количестве 2 (две штуки) объемом 47500 литров каждая;</a:t>
                      </a:r>
                    </a:p>
                    <a:p>
                      <a:pPr lvl="0"/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Рабочая документация на Вертикальные емкости для хранения присадок (масла) в количестве 2 (две штуки) объемом 50000 литров каждая;</a:t>
                      </a:r>
                    </a:p>
                    <a:p>
                      <a:pPr lvl="0"/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Рабочая документация на Вертикальные емкости для хранения моторного/индустриального масла в количестве 2 (две штуки) объемом 40000 литров каждая;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(Работа выполнена в 2019 году. На момент сентября-октября  2019 года выполняется изготовление емкостей)</a:t>
                      </a:r>
                      <a:endParaRPr lang="ru-RU" sz="12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Амурский </a:t>
                      </a:r>
                      <a:r>
                        <a:rPr lang="ru-RU" sz="1400" b="0" i="0" kern="120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газохимический</a:t>
                      </a:r>
                      <a:r>
                        <a:rPr lang="ru-RU" sz="14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комплекс</a:t>
                      </a:r>
                    </a:p>
                    <a:p>
                      <a:pPr algn="ctr"/>
                      <a:r>
                        <a:rPr lang="ru-RU" sz="14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Амурская область, г.Свободный</a:t>
                      </a:r>
                      <a:endParaRPr lang="ru-RU" sz="14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-    Технический проект на изотермические резервуары хранения этана и этилена объемом 40000 м</a:t>
                      </a:r>
                      <a:r>
                        <a:rPr lang="ru-RU" sz="1200" b="0" i="0" kern="1200" baseline="30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и 20000 м</a:t>
                      </a:r>
                      <a:r>
                        <a:rPr lang="ru-RU" sz="1200" b="0" i="0" kern="1200" baseline="300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соответственно по объекту «Амурский ГХК».</a:t>
                      </a:r>
                    </a:p>
                    <a:p>
                      <a:r>
                        <a:rPr lang="ru-RU" sz="1200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(Работа выполняется в 2019 году)</a:t>
                      </a:r>
                      <a:endParaRPr lang="ru-RU" sz="12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1560" y="5253007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Всего с 1991 по </a:t>
            </a:r>
            <a:r>
              <a:rPr lang="ru-RU" dirty="0" smtClean="0">
                <a:solidFill>
                  <a:schemeClr val="bg1"/>
                </a:solidFill>
              </a:rPr>
              <a:t>2019 </a:t>
            </a:r>
            <a:r>
              <a:rPr lang="ru-RU" dirty="0">
                <a:solidFill>
                  <a:schemeClr val="bg1"/>
                </a:solidFill>
              </a:rPr>
              <a:t>гг. </a:t>
            </a:r>
            <a:r>
              <a:rPr lang="ru-RU" dirty="0" smtClean="0">
                <a:solidFill>
                  <a:schemeClr val="bg1"/>
                </a:solidFill>
              </a:rPr>
              <a:t>выполнено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более </a:t>
            </a:r>
            <a:r>
              <a:rPr lang="ru-RU" dirty="0">
                <a:solidFill>
                  <a:schemeClr val="bg1"/>
                </a:solidFill>
              </a:rPr>
              <a:t>100 проектов резервуаров, резервуарных парков, терминалов и других </a:t>
            </a:r>
            <a:r>
              <a:rPr lang="ru-RU" dirty="0" smtClean="0">
                <a:solidFill>
                  <a:schemeClr val="bg1"/>
                </a:solidFill>
              </a:rPr>
              <a:t>опасных производственных объектов.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 </a:t>
            </a:r>
            <a:endParaRPr lang="en-US" sz="10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77372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92" t="14166" r="8297" b="13889"/>
          <a:stretch/>
        </p:blipFill>
        <p:spPr>
          <a:xfrm>
            <a:off x="0" y="0"/>
            <a:ext cx="4326236" cy="4933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32" t="16806" b="1250"/>
          <a:stretch/>
        </p:blipFill>
        <p:spPr>
          <a:xfrm>
            <a:off x="4326237" y="1243186"/>
            <a:ext cx="4817764" cy="5619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8809" r="13665" b="11669"/>
          <a:stretch/>
        </p:blipFill>
        <p:spPr>
          <a:xfrm>
            <a:off x="0" y="4933950"/>
            <a:ext cx="4326237" cy="192898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25466" y="47526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Первые в России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Шаровые резервуары объемом 3000 м³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 для хранения жидкого аммиака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под давлением 0,6 МПа</a:t>
            </a:r>
          </a:p>
          <a:p>
            <a:pPr algn="ctr"/>
            <a:r>
              <a:rPr lang="ru-RU" sz="1400" b="1" i="1" u="sng" dirty="0" err="1" smtClean="0">
                <a:solidFill>
                  <a:schemeClr val="bg1"/>
                </a:solidFill>
              </a:rPr>
              <a:t>г.Балаково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1082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58119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395536" y="548680"/>
            <a:ext cx="8424936" cy="5544616"/>
          </a:xfrm>
        </p:spPr>
        <p:txBody>
          <a:bodyPr/>
          <a:lstStyle/>
          <a:p>
            <a:pPr>
              <a:tabLst>
                <a:tab pos="457200" algn="l"/>
              </a:tabLst>
            </a:pPr>
            <a:r>
              <a:rPr lang="ru-RU" sz="1800" b="1" i="1" dirty="0" smtClean="0"/>
              <a:t>	НПК </a:t>
            </a:r>
            <a:r>
              <a:rPr lang="ru-RU" sz="1800" b="1" i="1" dirty="0"/>
              <a:t>«</a:t>
            </a:r>
            <a:r>
              <a:rPr lang="ru-RU" sz="1800" b="1" i="1" dirty="0" err="1"/>
              <a:t>Изотермик</a:t>
            </a:r>
            <a:r>
              <a:rPr lang="ru-RU" sz="1800" b="1" i="1" dirty="0"/>
              <a:t>»</a:t>
            </a:r>
            <a:r>
              <a:rPr lang="ru-RU" sz="1800" i="1" dirty="0"/>
              <a:t> был создан в 1991 году при поддержке Госгортехнадзора РФ и по инициативе ряда ведущих специализированных институтов, заводов и строительно-монтажных организаций России для решения комплекса проблем, связанных с обеспечением безопасности изотермического хранения сжиженных газов</a:t>
            </a:r>
            <a:r>
              <a:rPr lang="ru-RU" sz="1800" i="1" dirty="0" smtClean="0"/>
              <a:t>.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ru-RU" sz="1800" i="1" dirty="0" smtClean="0"/>
              <a:t>	В </a:t>
            </a:r>
            <a:r>
              <a:rPr lang="ru-RU" sz="1800" i="1" dirty="0"/>
              <a:t>настоящее время НПК «</a:t>
            </a:r>
            <a:r>
              <a:rPr lang="ru-RU" sz="1800" i="1" dirty="0" err="1"/>
              <a:t>Изотермик</a:t>
            </a:r>
            <a:r>
              <a:rPr lang="ru-RU" sz="1800" i="1" dirty="0"/>
              <a:t>» включает в себя</a:t>
            </a:r>
            <a:r>
              <a:rPr lang="ru-RU" sz="1800" i="1" dirty="0" smtClean="0"/>
              <a:t>: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 smtClean="0"/>
              <a:t>	</a:t>
            </a:r>
            <a:r>
              <a:rPr lang="ru-RU" sz="1800" b="1" i="1" dirty="0" smtClean="0"/>
              <a:t>Проектную организацию,</a:t>
            </a:r>
            <a:r>
              <a:rPr lang="en-US" sz="1800" b="1" i="1" dirty="0" smtClean="0"/>
              <a:t> </a:t>
            </a:r>
            <a:r>
              <a:rPr lang="ru-RU" sz="1800" i="1" dirty="0" smtClean="0"/>
              <a:t>специализирующуюся </a:t>
            </a:r>
            <a:r>
              <a:rPr lang="ru-RU" sz="1800" i="1" dirty="0"/>
              <a:t>на проектировании хранилищ сжиженных углеводородных газов (СУГ), сжиженного аммиака, сжиженного природного газа (СПГ), нефти и нефтепродуктов</a:t>
            </a:r>
            <a:r>
              <a:rPr lang="ru-RU" sz="1800" i="1" dirty="0" smtClean="0"/>
              <a:t>;</a:t>
            </a: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en-US" sz="1800" i="1" dirty="0" smtClean="0"/>
              <a:t/>
            </a:r>
            <a:br>
              <a:rPr lang="en-US" sz="1800" i="1" dirty="0" smtClean="0"/>
            </a:br>
            <a:r>
              <a:rPr lang="ru-RU" sz="1800" i="1" dirty="0" smtClean="0"/>
              <a:t>	</a:t>
            </a:r>
            <a:r>
              <a:rPr lang="ru-RU" sz="1800" b="1" i="1" dirty="0" smtClean="0"/>
              <a:t>Экспертно-диагностический центр,</a:t>
            </a:r>
            <a:r>
              <a:rPr lang="en-US" sz="1800" b="1" i="1" dirty="0" smtClean="0"/>
              <a:t> </a:t>
            </a:r>
            <a:r>
              <a:rPr lang="ru-RU" sz="1800" i="1" dirty="0" smtClean="0"/>
              <a:t>работающий </a:t>
            </a:r>
            <a:r>
              <a:rPr lang="ru-RU" sz="1800" i="1" dirty="0"/>
              <a:t>по переоформленной в 2016 году в соответствии с законодательством лицензии </a:t>
            </a:r>
            <a:r>
              <a:rPr lang="ru-RU" sz="1800" i="1" dirty="0" err="1"/>
              <a:t>Ростехнадзора</a:t>
            </a:r>
            <a:r>
              <a:rPr lang="ru-RU" sz="1800" i="1" dirty="0"/>
              <a:t> на осуществление деятельности по проведению экспертизы промышленной безопасности и имеющий аттестованную лабораторию неразрушающего контроля (ЛНК).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1362405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87" t="56" r="5000" b="7917"/>
          <a:stretch/>
        </p:blipFill>
        <p:spPr>
          <a:xfrm>
            <a:off x="0" y="0"/>
            <a:ext cx="4716016" cy="40530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945" b="10972"/>
          <a:stretch/>
        </p:blipFill>
        <p:spPr>
          <a:xfrm>
            <a:off x="3545086" y="1914525"/>
            <a:ext cx="5598914" cy="49434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699792" y="62068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Город 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Череповец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2412776" y="4994592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Изотермический резервуар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для хранения жидкого аммиака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вместимостью 20 000 тонн</a:t>
            </a:r>
          </a:p>
        </p:txBody>
      </p:sp>
    </p:spTree>
    <p:extLst>
      <p:ext uri="{BB962C8B-B14F-4D97-AF65-F5344CB8AC3E}">
        <p14:creationId xmlns="" xmlns:p14="http://schemas.microsoft.com/office/powerpoint/2010/main" val="2637478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21" t="12778" r="24583" b="37361"/>
          <a:stretch/>
        </p:blipFill>
        <p:spPr>
          <a:xfrm>
            <a:off x="-28576" y="44624"/>
            <a:ext cx="6391275" cy="34194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000" b="18750"/>
          <a:stretch/>
        </p:blipFill>
        <p:spPr>
          <a:xfrm>
            <a:off x="3557822" y="2852936"/>
            <a:ext cx="5586550" cy="40050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2412776" y="4706560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Два изотермических резервуара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для хранения жидкого аммиака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вместимостью 30 000 тонн каждый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57822" y="1052736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Город </a:t>
            </a:r>
          </a:p>
          <a:p>
            <a:pPr algn="ctr"/>
            <a:r>
              <a:rPr lang="ru-RU" sz="1400" b="1" i="1" u="sng" dirty="0">
                <a:solidFill>
                  <a:schemeClr val="bg1"/>
                </a:solidFill>
              </a:rPr>
              <a:t>К</a:t>
            </a:r>
            <a:r>
              <a:rPr lang="ru-RU" sz="1400" b="1" i="1" u="sng" dirty="0" smtClean="0">
                <a:solidFill>
                  <a:schemeClr val="bg1"/>
                </a:solidFill>
              </a:rPr>
              <a:t>ингисепп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73828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39433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90" t="4194" r="16297"/>
          <a:stretch/>
        </p:blipFill>
        <p:spPr>
          <a:xfrm>
            <a:off x="0" y="0"/>
            <a:ext cx="4629150" cy="2828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1506" r="36042" b="8826"/>
          <a:stretch/>
        </p:blipFill>
        <p:spPr>
          <a:xfrm>
            <a:off x="3295650" y="2619375"/>
            <a:ext cx="5848350" cy="42386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99992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u="sng" dirty="0" smtClean="0">
                <a:solidFill>
                  <a:schemeClr val="bg1"/>
                </a:solidFill>
              </a:rPr>
              <a:t>Остров</a:t>
            </a:r>
          </a:p>
          <a:p>
            <a:pPr algn="ctr"/>
            <a:r>
              <a:rPr lang="ru-RU" b="1" i="1" u="sng" dirty="0" smtClean="0">
                <a:solidFill>
                  <a:schemeClr val="bg1"/>
                </a:solidFill>
              </a:rPr>
              <a:t>Сахалин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2556792" y="4293096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Сахалин-2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Третья технологическая линия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Изотермический резервуар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для хранения СПГ</a:t>
            </a:r>
          </a:p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объемом 100 000 м³</a:t>
            </a:r>
          </a:p>
        </p:txBody>
      </p:sp>
    </p:spTree>
    <p:extLst>
      <p:ext uri="{BB962C8B-B14F-4D97-AF65-F5344CB8AC3E}">
        <p14:creationId xmlns="" xmlns:p14="http://schemas.microsoft.com/office/powerpoint/2010/main" val="39016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00126490"/>
              </p:ext>
            </p:extLst>
          </p:nvPr>
        </p:nvGraphicFramePr>
        <p:xfrm>
          <a:off x="323528" y="332653"/>
          <a:ext cx="8496944" cy="6241141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960440"/>
                <a:gridCol w="4536504"/>
              </a:tblGrid>
              <a:tr h="958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Список заказчиков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Выполненные работы по </a:t>
                      </a:r>
                      <a:r>
                        <a:rPr lang="ru-RU" sz="1600" b="1" u="sng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экспертизе промышленной безопасности</a:t>
                      </a:r>
                      <a:r>
                        <a:rPr lang="ru-RU" sz="1600" b="1" u="non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(ЭПБ)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 </a:t>
                      </a:r>
                      <a:r>
                        <a:rPr lang="ru-RU" sz="1600" b="1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2007-2019г.г</a:t>
                      </a:r>
                      <a:r>
                        <a:rPr lang="ru-RU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8580" marR="68580" marT="0" marB="0" anchor="ctr"/>
                </a:tc>
              </a:tr>
              <a:tr h="826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«Кроношпан»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г. Егорьевск, Моск.обл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 и паспортизация технических устройств в полном объеме (2007 – 2011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г.г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.):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Сосуды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стальные, в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высокого давления -  адсорберы, парогенераторы, подогреватели,  ресиверы, реакторы, фильтры и т.д. различного объёма - в кол-ве 41 объекта;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склад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метанола в кол-ве 15 объектов (станции слива/налива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 технологические трубопроводы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- 10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 резервуары РВС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2000 м3 - 2,  насосные станции -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2)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3313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«Щекиноазот»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Зданий и сооружений: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цех уротропина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цех компрессии и синтеза аммиака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цех М-450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кислородный цех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цех МЦК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цех бытовой химии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цех циклогексана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цеха КПД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1000 единиц сосудов под избыточным давлением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3-х газгольдеров объемом 1000 м3, 6000 м3, 15000 м3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1000 единиц технологических трубопроводов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200 единиц паропроводов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80701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77082117"/>
              </p:ext>
            </p:extLst>
          </p:nvPr>
        </p:nvGraphicFramePr>
        <p:xfrm>
          <a:off x="323528" y="332656"/>
          <a:ext cx="8496944" cy="6048673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23556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«Лукойл-Нижегороднефтеоргсинтез»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Зданий и сооружений: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дымовые трубы установок: АВТ-5, А3-75, АВТ-6, </a:t>
                      </a:r>
                    </a:p>
                    <a:p>
                      <a:pPr marL="471170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Л24-300/1,2, КУ-4,5,6,7 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20 единиц вертикальных стальных резервуаров (РВС) объемом 5 000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м³,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м³,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200 единиц сосудов под избыточным давлением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100 единиц технологических трубопроводов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50 единиц паропроводов</a:t>
                      </a:r>
                    </a:p>
                  </a:txBody>
                  <a:tcPr marL="68580" marR="68580" marT="0" marB="0" anchor="ctr"/>
                </a:tc>
              </a:tr>
              <a:tr h="1619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 «РНПК»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20 единиц РВС объемом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5 000 м³, 10 000 м³, 20 000 м³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500 единиц сосудов под избыточным давлением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300 единиц технологических трубопроводов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30 единиц паропроводов</a:t>
                      </a:r>
                    </a:p>
                  </a:txBody>
                  <a:tcPr marL="68580" marR="68580" marT="0" marB="0" anchor="ctr"/>
                </a:tc>
              </a:tr>
              <a:tr h="20734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Электроцинк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единиц РВС объемом до 1 000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единиц сосудов под избыточным давлением 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единиц электрофильтров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единицы сосудов под вакуумом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единиц индукционных (плавильных) печей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единицы обжиговых печей кипящего слоя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единиц печей вращающихся для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вельцевания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окислов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единиц нагнетателей газа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35940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77503027"/>
              </p:ext>
            </p:extLst>
          </p:nvPr>
        </p:nvGraphicFramePr>
        <p:xfrm>
          <a:off x="323528" y="332656"/>
          <a:ext cx="8496944" cy="612068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42216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«Воскресенские минеральные удобрения»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Зданий и сооружений: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цех ванадиевых катализаторов 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отделения гидросульфата натрия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бывшего отделения окиси цинка цеха солей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склада солей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АХУ, складов аммиака №1-2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Ж/Б этажерки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20 единиц РВС объемом 5 000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м³,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м³,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200 единиц сосудов под избыточным давлением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единиц котлов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300  единиц технологических трубопроводов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50 единиц паропроводов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Наблюдения за осадками фундаментов и отклонением: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дымовых труб, 16 резервуаров жидкого аммиака и 3 газгольдеров</a:t>
                      </a:r>
                    </a:p>
                  </a:txBody>
                  <a:tcPr marL="68580" marR="68580" marT="0" marB="0" anchor="ctr"/>
                </a:tc>
              </a:tr>
              <a:tr h="18989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ФГУП «ГКНПЦ им. М.В. Хруничева»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30 единиц РВС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300 единиц сосудов под избыточным давлением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100 единиц технологических ванн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50  единиц технологических трубопроводов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единиц паропроводов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единиц индукционных (плавильных) печей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315961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44778545"/>
              </p:ext>
            </p:extLst>
          </p:nvPr>
        </p:nvGraphicFramePr>
        <p:xfrm>
          <a:off x="323528" y="379242"/>
          <a:ext cx="8496944" cy="6074094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Менделеевсказот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шаровых резервуаров объемом 2 000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м³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9442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«Кирово-Чепецкий химический комбинат»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200 единиц сосудов под избыточным давлением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Скруббера высотой более 120 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50 единиц технологических трубопроводов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единиц паропроводов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Проектной документации: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техническое перевооружение агрегатов АК-72/1,2 с увеличением мощности каждого до 1320 т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мнг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/сутки</a:t>
                      </a:r>
                    </a:p>
                  </a:txBody>
                  <a:tcPr marL="68580" marR="68580" marT="0" marB="0" anchor="ctr"/>
                </a:tc>
              </a:tr>
              <a:tr h="32203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«Дорогобуж»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изотермических резервуаров вместимостью 10 000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тн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50  единиц сосудов под избыточным давлением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Тепловизионное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обследование: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изотермического резервуара для хранения аммиака вместимостью 10 000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тн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Проектной документации: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техническое перевооружение агрегата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агрегата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аммиака фирмы ТЕС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замене масляных уплотнений на компрессоре природного газа поз.102-</a:t>
                      </a:r>
                      <a:r>
                        <a:rPr lang="en-US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сухие газовые уплотнения в цехе аммиака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замене масляных уплотнений на компрессоре природного газа поз.105-</a:t>
                      </a:r>
                      <a:r>
                        <a:rPr lang="en-US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сухие газовые уплотнения в цехе аммиака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270018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53427075"/>
              </p:ext>
            </p:extLst>
          </p:nvPr>
        </p:nvGraphicFramePr>
        <p:xfrm>
          <a:off x="323528" y="476672"/>
          <a:ext cx="8496944" cy="5864813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12241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«ФосАгро-Череповец»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изотермических резервуаров вместимостью 10 000 тн 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200 единиц сосудов под избыточным давлением</a:t>
                      </a:r>
                    </a:p>
                  </a:txBody>
                  <a:tcPr marL="68580" marR="68580" marT="0" marB="0" anchor="ctr"/>
                </a:tc>
              </a:tr>
              <a:tr h="23042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Кемеровский ОАО «Азот»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Зданий и сооружений: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20 единиц вертикальных стальных резервуаров (РВС)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более 20 единиц динамического оборудования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100 единиц сосудов под избыточным давлением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100 единиц технологических трубопроводов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50 единиц паропроводов</a:t>
                      </a:r>
                    </a:p>
                  </a:txBody>
                  <a:tcPr marL="68580" marR="68580" marT="0" marB="0" anchor="ctr"/>
                </a:tc>
              </a:tr>
              <a:tr h="23364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Сибур-Нефтехим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Зданий и сооружений: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корпуса №329 завода капролактам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100 единиц динамического оборудования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200 единиц сосудов под избыточным давлением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100 единиц технологических трубопроводов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50 единиц паропроводов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30 единиц вентиляторов и воздушных заслонок с получением разрешения на применение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319217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99854024"/>
              </p:ext>
            </p:extLst>
          </p:nvPr>
        </p:nvGraphicFramePr>
        <p:xfrm>
          <a:off x="323528" y="548681"/>
          <a:ext cx="8496944" cy="5616624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21544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«ФосАгро-Череповец»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 с целью получения разрешения на применение: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динамического оборудования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сосудов под избыточным давлением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технологических трубопроводов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555 единиц технологических трубопроводов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Проверка эффективности вентиляционной системы.</a:t>
                      </a:r>
                    </a:p>
                  </a:txBody>
                  <a:tcPr marL="68580" marR="68580" marT="0" marB="0" anchor="ctr"/>
                </a:tc>
              </a:tr>
              <a:tr h="1501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Кемеровский ОАО «Азот»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Услуги по обследованию строительных конструкций: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ЦТП  филиала №5 (юго-восточный)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ЦТП филиала №4 (восточный)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ЦТП филиала №3 (северо-восточный)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ЦТП филиала №2 (северный)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ЦТП филиала №1 (центральный)</a:t>
                      </a:r>
                    </a:p>
                  </a:txBody>
                  <a:tcPr marL="68580" marR="68580" marT="0" marB="0" anchor="ctr"/>
                </a:tc>
              </a:tr>
              <a:tr h="19604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Сибур-Нефтехим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100 единиц динамического оборудования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Обследование строительных конструкций насосного блока, атмосферной колонны установки гидрокрекинга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6299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7544" y="188640"/>
            <a:ext cx="835292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>
                <a:solidFill>
                  <a:schemeClr val="bg1"/>
                </a:solidFill>
              </a:rPr>
              <a:t>Основные области деятельности</a:t>
            </a:r>
            <a:r>
              <a:rPr lang="ru-RU" b="1" i="1" dirty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i="1" dirty="0">
                <a:solidFill>
                  <a:schemeClr val="bg1"/>
                </a:solidFill>
              </a:rPr>
              <a:t>Проектирование резервуаров сжиженных газов, нефти и нефтепродуктов, эксплуатируемых на </a:t>
            </a:r>
            <a:r>
              <a:rPr lang="ru-RU" i="1" dirty="0" smtClean="0">
                <a:solidFill>
                  <a:schemeClr val="bg1"/>
                </a:solidFill>
              </a:rPr>
              <a:t>ОПО;</a:t>
            </a:r>
          </a:p>
          <a:p>
            <a:pPr lvl="0"/>
            <a:endParaRPr lang="en-US" sz="1000" i="1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bg1"/>
                </a:solidFill>
              </a:rPr>
              <a:t>Разработка </a:t>
            </a:r>
            <a:r>
              <a:rPr lang="ru-RU" i="1" dirty="0">
                <a:solidFill>
                  <a:schemeClr val="bg1"/>
                </a:solidFill>
              </a:rPr>
              <a:t>«Обоснования безопасности» на </a:t>
            </a:r>
            <a:r>
              <a:rPr lang="ru-RU" i="1" dirty="0" smtClean="0">
                <a:solidFill>
                  <a:schemeClr val="bg1"/>
                </a:solidFill>
              </a:rPr>
              <a:t>ОПО;</a:t>
            </a:r>
          </a:p>
          <a:p>
            <a:pPr lvl="0"/>
            <a:endParaRPr lang="en-US" sz="10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bg1"/>
                </a:solidFill>
              </a:rPr>
              <a:t>Разработка </a:t>
            </a:r>
            <a:r>
              <a:rPr lang="ru-RU" i="1" dirty="0">
                <a:solidFill>
                  <a:schemeClr val="bg1"/>
                </a:solidFill>
              </a:rPr>
              <a:t>«Специальных технических условий» (СТУ) на проектирование и </a:t>
            </a:r>
            <a:r>
              <a:rPr lang="ru-RU" i="1" dirty="0" smtClean="0">
                <a:solidFill>
                  <a:schemeClr val="bg1"/>
                </a:solidFill>
              </a:rPr>
              <a:t>строительство;</a:t>
            </a:r>
          </a:p>
          <a:p>
            <a:pPr lvl="0"/>
            <a:endParaRPr lang="en-US" sz="1000" i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bg1"/>
                </a:solidFill>
              </a:rPr>
              <a:t>Экспертиза </a:t>
            </a:r>
            <a:r>
              <a:rPr lang="ru-RU" i="1" dirty="0">
                <a:solidFill>
                  <a:schemeClr val="bg1"/>
                </a:solidFill>
              </a:rPr>
              <a:t>промышленной безопасности (ЭПБ</a:t>
            </a:r>
            <a:r>
              <a:rPr lang="ru-RU" i="1" dirty="0" smtClean="0">
                <a:solidFill>
                  <a:schemeClr val="bg1"/>
                </a:solidFill>
              </a:rPr>
              <a:t>):</a:t>
            </a:r>
            <a:endParaRPr lang="en-US" i="1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i="1" dirty="0">
                <a:solidFill>
                  <a:schemeClr val="bg1"/>
                </a:solidFill>
              </a:rPr>
              <a:t>документации на техническое перевооружение ОПО, капитальный ремонт, консервацию и ликвидацию ОПО;</a:t>
            </a:r>
            <a:endParaRPr lang="ru-RU" dirty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i="1" dirty="0">
                <a:solidFill>
                  <a:schemeClr val="bg1"/>
                </a:solidFill>
              </a:rPr>
              <a:t>технических устройств;</a:t>
            </a:r>
            <a:endParaRPr lang="ru-RU" dirty="0">
              <a:solidFill>
                <a:schemeClr val="bg1"/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ru-RU" i="1" dirty="0">
                <a:solidFill>
                  <a:schemeClr val="bg1"/>
                </a:solidFill>
              </a:rPr>
              <a:t>зданий и сооружений, в том числе дымовых труб</a:t>
            </a:r>
            <a:r>
              <a:rPr lang="ru-RU" i="1" dirty="0" smtClean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sz="10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bg1"/>
                </a:solidFill>
              </a:rPr>
              <a:t>Комплексное </a:t>
            </a:r>
            <a:r>
              <a:rPr lang="ru-RU" i="1" dirty="0">
                <a:solidFill>
                  <a:schemeClr val="bg1"/>
                </a:solidFill>
              </a:rPr>
              <a:t>техническое </a:t>
            </a:r>
            <a:r>
              <a:rPr lang="ru-RU" i="1" dirty="0" smtClean="0">
                <a:solidFill>
                  <a:schemeClr val="bg1"/>
                </a:solidFill>
              </a:rPr>
              <a:t>диагностирование;</a:t>
            </a:r>
          </a:p>
          <a:p>
            <a:pPr lvl="0"/>
            <a:endParaRPr lang="en-US" sz="10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bg1"/>
                </a:solidFill>
              </a:rPr>
              <a:t>Разработка </a:t>
            </a:r>
            <a:r>
              <a:rPr lang="ru-RU" i="1" dirty="0">
                <a:solidFill>
                  <a:schemeClr val="bg1"/>
                </a:solidFill>
              </a:rPr>
              <a:t>нормативных документов по промышленной </a:t>
            </a:r>
            <a:r>
              <a:rPr lang="ru-RU" i="1" dirty="0" smtClean="0">
                <a:solidFill>
                  <a:schemeClr val="bg1"/>
                </a:solidFill>
              </a:rPr>
              <a:t>безопасности;</a:t>
            </a:r>
          </a:p>
          <a:p>
            <a:pPr lvl="0"/>
            <a:endParaRPr lang="en-US" sz="10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bg1"/>
                </a:solidFill>
              </a:rPr>
              <a:t>Разработка </a:t>
            </a:r>
            <a:r>
              <a:rPr lang="ru-RU" i="1" dirty="0">
                <a:solidFill>
                  <a:schemeClr val="bg1"/>
                </a:solidFill>
              </a:rPr>
              <a:t>планов ликвидации аварий (ПЛА) и планов ликвидации аварийных разливов нефти (ПЛАРН</a:t>
            </a:r>
            <a:r>
              <a:rPr lang="ru-RU" i="1" dirty="0" smtClean="0">
                <a:solidFill>
                  <a:schemeClr val="bg1"/>
                </a:solidFill>
              </a:rPr>
              <a:t>);</a:t>
            </a:r>
          </a:p>
          <a:p>
            <a:pPr lvl="0"/>
            <a:endParaRPr lang="en-US" sz="1000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bg1"/>
                </a:solidFill>
              </a:rPr>
              <a:t>Увеличение </a:t>
            </a:r>
            <a:r>
              <a:rPr lang="ru-RU" i="1" dirty="0">
                <a:solidFill>
                  <a:schemeClr val="bg1"/>
                </a:solidFill>
              </a:rPr>
              <a:t>межремонтных сроков пробега оборудования с помощью внедрения систем комплексного мониторинга технического состояния на ОПО.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3369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24301189"/>
              </p:ext>
            </p:extLst>
          </p:nvPr>
        </p:nvGraphicFramePr>
        <p:xfrm>
          <a:off x="323528" y="404664"/>
          <a:ext cx="8496944" cy="4368929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21544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«Акрон»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Технических устройств: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20 единиц технологических трубопроводов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Документации: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техническое перевооружение агрегата №2 производства аммиака, с увеличением мощности до 1750 тонн аммиака в сутки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техническое перевооружение установки по получению смеси растворов карбамида и аммиачной селитры (КАС), с увеличением мощности до 120 т/час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привязка новых подогревателей поз.123-С1/С2 в агрегате аммиака №2 фирмы ТЕС</a:t>
                      </a:r>
                    </a:p>
                  </a:txBody>
                  <a:tcPr marL="68580" marR="68580" marT="0" marB="0" anchor="ctr"/>
                </a:tc>
              </a:tr>
              <a:tr h="17590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</a:t>
                      </a:r>
                      <a:r>
                        <a:rPr lang="ru-RU" sz="1400" b="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Тольяттиазот</a:t>
                      </a: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ЭПБ: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Документации: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техническое перевооружение агрегата №6 производства аммиака АМ-76, с доведением мощности до 1750 тонн аммиака в сутки</a:t>
                      </a:r>
                    </a:p>
                    <a:p>
                      <a:pPr marL="342900" lvl="0" indent="-342900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увеличение поверхности теплообмена змеевиков парогазовой и паровоздушной смесей, располагаемых в зоне БТА, агрегата аммиака АМ-76 №6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21135" y="515719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Всего с 1991 г. по </a:t>
            </a:r>
            <a:r>
              <a:rPr lang="ru-RU" dirty="0" smtClean="0">
                <a:solidFill>
                  <a:schemeClr val="bg1"/>
                </a:solidFill>
              </a:rPr>
              <a:t>2019 </a:t>
            </a:r>
            <a:r>
              <a:rPr lang="ru-RU" dirty="0">
                <a:solidFill>
                  <a:schemeClr val="bg1"/>
                </a:solidFill>
              </a:rPr>
              <a:t>г. выполнено:</a:t>
            </a: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- </a:t>
            </a:r>
            <a:r>
              <a:rPr lang="ru-RU" dirty="0">
                <a:solidFill>
                  <a:schemeClr val="bg1"/>
                </a:solidFill>
              </a:rPr>
              <a:t>более 10 000 ЭПБ технических устройств;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- </a:t>
            </a:r>
            <a:r>
              <a:rPr lang="ru-RU" dirty="0">
                <a:solidFill>
                  <a:schemeClr val="bg1"/>
                </a:solidFill>
              </a:rPr>
              <a:t>более 1 000 ЭПБ зданий и сооружений;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- </a:t>
            </a:r>
            <a:r>
              <a:rPr lang="ru-RU" dirty="0">
                <a:solidFill>
                  <a:schemeClr val="bg1"/>
                </a:solidFill>
              </a:rPr>
              <a:t>более 500 ЭПБ проектной документации. 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40705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sz="quarter"/>
          </p:nvPr>
        </p:nvSpPr>
        <p:spPr>
          <a:xfrm>
            <a:off x="179512" y="692696"/>
            <a:ext cx="8784976" cy="6264696"/>
          </a:xfrm>
        </p:spPr>
        <p:txBody>
          <a:bodyPr/>
          <a:lstStyle/>
          <a:p>
            <a:r>
              <a:rPr lang="ru-RU" sz="1200" b="1" i="1" dirty="0" smtClean="0"/>
              <a:t>Разработка </a:t>
            </a:r>
            <a:r>
              <a:rPr lang="ru-RU" sz="1200" b="1" i="1" dirty="0"/>
              <a:t>нормативных документов </a:t>
            </a:r>
            <a:r>
              <a:rPr lang="ru-RU" sz="1200" b="1" i="1" dirty="0" err="1"/>
              <a:t>Ростехнадзора</a:t>
            </a:r>
            <a:r>
              <a:rPr lang="ru-RU" sz="1200" b="1" i="1" dirty="0"/>
              <a:t> и стандартов организации по промышленной безопасности</a:t>
            </a:r>
            <a:r>
              <a:rPr lang="ru-RU" sz="1200" b="1" i="1" dirty="0" smtClean="0"/>
              <a:t>.</a:t>
            </a:r>
            <a:br>
              <a:rPr lang="ru-RU" sz="1200" b="1" i="1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i="1" dirty="0" smtClean="0"/>
              <a:t>В </a:t>
            </a:r>
            <a:r>
              <a:rPr lang="ru-RU" sz="1200" i="1" dirty="0"/>
              <a:t>целях реализации требований Федерального закона «О промышленной безопасности опасных производственных объектов» №116-ФЗ  от 21.07.97 г. и обеспечения подконтрольных </a:t>
            </a:r>
            <a:r>
              <a:rPr lang="ru-RU" sz="1200" i="1" dirty="0" err="1"/>
              <a:t>Ростехнадзору</a:t>
            </a:r>
            <a:r>
              <a:rPr lang="ru-RU" sz="1200" i="1" dirty="0"/>
              <a:t> предприятий и организаций необходимой нормативной документацией, «НПК </a:t>
            </a:r>
            <a:r>
              <a:rPr lang="ru-RU" sz="1200" i="1" dirty="0" err="1"/>
              <a:t>Изотермик</a:t>
            </a:r>
            <a:r>
              <a:rPr lang="ru-RU" sz="1200" i="1" dirty="0"/>
              <a:t>» разработал и утвердил в Госгортехнадзоре России пакет руководящих нормативных документов по экспертизе промышленной безопасности резервуаров различного назначения, в том числе</a:t>
            </a:r>
            <a:r>
              <a:rPr lang="ru-RU" sz="1200" i="1" dirty="0" smtClean="0"/>
              <a:t>:</a:t>
            </a:r>
            <a:br>
              <a:rPr lang="ru-RU" sz="1200" i="1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i="1" dirty="0"/>
              <a:t>Инструкция</a:t>
            </a:r>
            <a:r>
              <a:rPr lang="ru-RU" sz="1200" i="1" dirty="0"/>
              <a:t> по обследованию </a:t>
            </a:r>
            <a:r>
              <a:rPr lang="ru-RU" sz="1200" b="1" i="1" dirty="0"/>
              <a:t>шаровых резервуаров и газгольдеров</a:t>
            </a:r>
            <a:r>
              <a:rPr lang="ru-RU" sz="1200" i="1" dirty="0"/>
              <a:t> для хранения сжиженных газов под давлением </a:t>
            </a:r>
            <a:r>
              <a:rPr lang="ru-RU" sz="1200" b="1" i="1" dirty="0"/>
              <a:t>(РД 03-380-00</a:t>
            </a:r>
            <a:r>
              <a:rPr lang="ru-RU" sz="1200" b="1" i="1" dirty="0" smtClean="0"/>
              <a:t>)</a:t>
            </a:r>
            <a:r>
              <a:rPr lang="ru-RU" sz="1200" i="1" dirty="0" smtClean="0"/>
              <a:t>;</a:t>
            </a:r>
            <a:br>
              <a:rPr lang="ru-RU" sz="1200" i="1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i="1" dirty="0"/>
              <a:t>Инструкция </a:t>
            </a:r>
            <a:r>
              <a:rPr lang="ru-RU" sz="1200" i="1" dirty="0"/>
              <a:t>по проведению комплексного технического освидетельствования </a:t>
            </a:r>
            <a:r>
              <a:rPr lang="ru-RU" sz="1200" b="1" i="1" dirty="0"/>
              <a:t>изотермических резервуаров</a:t>
            </a:r>
            <a:r>
              <a:rPr lang="ru-RU" sz="1200" i="1" dirty="0"/>
              <a:t> сжиженных газов </a:t>
            </a:r>
            <a:r>
              <a:rPr lang="ru-RU" sz="1200" b="1" i="1" dirty="0"/>
              <a:t>(РД 03-410-01</a:t>
            </a:r>
            <a:r>
              <a:rPr lang="ru-RU" sz="1200" b="1" i="1" dirty="0" smtClean="0"/>
              <a:t>)</a:t>
            </a:r>
            <a:r>
              <a:rPr lang="ru-RU" sz="1200" i="1" dirty="0" smtClean="0"/>
              <a:t>;</a:t>
            </a:r>
            <a:br>
              <a:rPr lang="ru-RU" sz="1200" i="1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b="1" i="1" dirty="0"/>
              <a:t>Инструкция</a:t>
            </a:r>
            <a:r>
              <a:rPr lang="ru-RU" sz="1200" i="1" dirty="0"/>
              <a:t> по техническому обследованию </a:t>
            </a:r>
            <a:r>
              <a:rPr lang="ru-RU" sz="1200" b="1" i="1" dirty="0"/>
              <a:t>железобетонных резервуаров</a:t>
            </a:r>
            <a:r>
              <a:rPr lang="ru-RU" sz="1200" i="1" dirty="0"/>
              <a:t> для нефти и нефтепродуктов </a:t>
            </a:r>
            <a:r>
              <a:rPr lang="ru-RU" sz="1200" b="1" i="1" dirty="0"/>
              <a:t>(РД 03-420-01</a:t>
            </a:r>
            <a:r>
              <a:rPr lang="ru-RU" sz="1200" b="1" i="1" dirty="0" smtClean="0"/>
              <a:t>)</a:t>
            </a:r>
            <a:r>
              <a:rPr lang="ru-RU" sz="1200" i="1" dirty="0" smtClean="0"/>
              <a:t>;</a:t>
            </a:r>
            <a:br>
              <a:rPr lang="ru-RU" sz="1200" i="1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i="1" dirty="0"/>
              <a:t>«Методические указания по </a:t>
            </a:r>
            <a:r>
              <a:rPr lang="ru-RU" sz="1200" b="1" i="1" dirty="0"/>
              <a:t>обследованию дымовых</a:t>
            </a:r>
            <a:r>
              <a:rPr lang="ru-RU" sz="1200" i="1" dirty="0"/>
              <a:t> </a:t>
            </a:r>
            <a:r>
              <a:rPr lang="ru-RU" sz="1200" b="1" i="1" dirty="0"/>
              <a:t>и вентиляционных промышленных труб»</a:t>
            </a:r>
            <a:r>
              <a:rPr lang="ru-RU" sz="1200" i="1" dirty="0"/>
              <a:t> </a:t>
            </a:r>
            <a:r>
              <a:rPr lang="ru-RU" sz="1200" b="1" i="1" dirty="0"/>
              <a:t>(РД 03-610-03</a:t>
            </a:r>
            <a:r>
              <a:rPr lang="ru-RU" sz="1200" b="1" i="1" dirty="0" smtClean="0"/>
              <a:t>)</a:t>
            </a:r>
            <a:r>
              <a:rPr lang="ru-RU" sz="1200" i="1" dirty="0" smtClean="0"/>
              <a:t>;</a:t>
            </a:r>
            <a:br>
              <a:rPr lang="ru-RU" sz="1200" i="1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i="1" dirty="0"/>
              <a:t>«</a:t>
            </a:r>
            <a:r>
              <a:rPr lang="ru-RU" sz="1200" b="1" i="1" dirty="0"/>
              <a:t>Резервуары</a:t>
            </a:r>
            <a:r>
              <a:rPr lang="ru-RU" sz="1200" i="1" dirty="0"/>
              <a:t> вертикальные стальные сварные для нефти и </a:t>
            </a:r>
            <a:r>
              <a:rPr lang="ru-RU" sz="1200" i="1" dirty="0" smtClean="0"/>
              <a:t>нефтепродуктов;</a:t>
            </a:r>
            <a:br>
              <a:rPr lang="ru-RU" sz="1200" i="1" dirty="0" smtClean="0"/>
            </a:br>
            <a:r>
              <a:rPr lang="ru-RU" sz="1200" i="1" dirty="0"/>
              <a:t/>
            </a:r>
            <a:br>
              <a:rPr lang="ru-RU" sz="1200" i="1" dirty="0"/>
            </a:br>
            <a:r>
              <a:rPr lang="ru-RU" sz="1200" b="1" i="1" dirty="0" smtClean="0"/>
              <a:t>Техническое </a:t>
            </a:r>
            <a:r>
              <a:rPr lang="ru-RU" sz="1200" b="1" i="1" dirty="0"/>
              <a:t>диагностирование </a:t>
            </a:r>
            <a:r>
              <a:rPr lang="ru-RU" sz="1200" i="1" dirty="0"/>
              <a:t>и анализ безопасности (Методические указания)» </a:t>
            </a:r>
            <a:r>
              <a:rPr lang="ru-RU" sz="1200" b="1" i="1" dirty="0"/>
              <a:t>(СА-03-008-08</a:t>
            </a:r>
            <a:r>
              <a:rPr lang="ru-RU" sz="1200" b="1" i="1" dirty="0" smtClean="0"/>
              <a:t>)</a:t>
            </a:r>
            <a:r>
              <a:rPr lang="ru-RU" sz="1200" i="1" dirty="0" smtClean="0"/>
              <a:t>;</a:t>
            </a:r>
            <a:br>
              <a:rPr lang="ru-RU" sz="1200" i="1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i="1" dirty="0"/>
              <a:t>«Методические указания по проведению </a:t>
            </a:r>
            <a:r>
              <a:rPr lang="ru-RU" sz="1200" b="1" i="1" dirty="0"/>
              <a:t>технического обслуживания, ремонта, обследования</a:t>
            </a:r>
            <a:r>
              <a:rPr lang="ru-RU" sz="1200" i="1" dirty="0"/>
              <a:t>, анализа промышленной безопасности </a:t>
            </a:r>
            <a:r>
              <a:rPr lang="ru-RU" sz="1200" b="1" i="1" dirty="0"/>
              <a:t>производственных зданий и сооружений</a:t>
            </a:r>
            <a:r>
              <a:rPr lang="ru-RU" sz="1200" i="1" dirty="0"/>
              <a:t> предприятий, эксплуатирующих взрывоопасные и химически опасные объекты» </a:t>
            </a:r>
            <a:r>
              <a:rPr lang="ru-RU" sz="1200" b="1" i="1" dirty="0"/>
              <a:t>СА-03-006-06</a:t>
            </a:r>
            <a:r>
              <a:rPr lang="ru-RU" sz="1200" i="1" dirty="0" smtClean="0"/>
              <a:t>;</a:t>
            </a:r>
            <a:br>
              <a:rPr lang="ru-RU" sz="1200" i="1" dirty="0" smtClean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1200" i="1" dirty="0"/>
              <a:t>«</a:t>
            </a:r>
            <a:r>
              <a:rPr lang="ru-RU" sz="1200" b="1" i="1" dirty="0"/>
              <a:t>Правила проектирования, изготовления и монтажа</a:t>
            </a:r>
            <a:r>
              <a:rPr lang="ru-RU" sz="1200" i="1" dirty="0"/>
              <a:t> вертикальных цилиндрических стальных </a:t>
            </a:r>
            <a:r>
              <a:rPr lang="ru-RU" sz="1200" b="1" i="1" dirty="0"/>
              <a:t>резервуаров</a:t>
            </a:r>
            <a:r>
              <a:rPr lang="ru-RU" sz="1200" i="1" dirty="0"/>
              <a:t> для нефти и нефтепродуктов» </a:t>
            </a:r>
            <a:r>
              <a:rPr lang="ru-RU" sz="1200" b="1" i="1" dirty="0" smtClean="0"/>
              <a:t>СТО-СА-03-002-2009</a:t>
            </a:r>
            <a:r>
              <a:rPr lang="ru-RU" sz="1200" i="1" dirty="0"/>
              <a:t>;</a:t>
            </a:r>
            <a:r>
              <a:rPr lang="ru-RU" sz="1200" i="1" dirty="0" smtClean="0"/>
              <a:t/>
            </a:r>
            <a:br>
              <a:rPr lang="ru-RU" sz="1200" i="1" dirty="0" smtClean="0"/>
            </a:br>
            <a:r>
              <a:rPr lang="ru-RU" sz="1200" i="1" dirty="0"/>
              <a:t/>
            </a:r>
            <a:br>
              <a:rPr lang="ru-RU" sz="1200" i="1" dirty="0"/>
            </a:br>
            <a:r>
              <a:rPr lang="ru-RU" sz="1200" i="1" dirty="0" smtClean="0"/>
              <a:t>«</a:t>
            </a:r>
            <a:r>
              <a:rPr lang="ru-RU" sz="1200" b="1" i="1" dirty="0" smtClean="0"/>
              <a:t>Методика комплексного мониторинга технического состояния изотермических резервуаров сжиженных газов</a:t>
            </a:r>
            <a:r>
              <a:rPr lang="ru-RU" sz="1200" i="1" dirty="0" smtClean="0"/>
              <a:t>» </a:t>
            </a:r>
            <a:r>
              <a:rPr lang="ru-RU" sz="1200" b="1" i="1" dirty="0" smtClean="0"/>
              <a:t>(СТО-03001-11).</a:t>
            </a:r>
            <a:r>
              <a:rPr lang="ru-RU" sz="1200" b="1" dirty="0"/>
              <a:t/>
            </a:r>
            <a:br>
              <a:rPr lang="ru-RU" sz="1200" b="1" dirty="0"/>
            </a:br>
            <a:r>
              <a:rPr lang="ru-RU" sz="1200" i="1" dirty="0"/>
              <a:t> 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4273669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 sz="quarter"/>
          </p:nvPr>
        </p:nvSpPr>
        <p:spPr>
          <a:xfrm>
            <a:off x="179512" y="1700808"/>
            <a:ext cx="8784976" cy="3744416"/>
          </a:xfrm>
        </p:spPr>
        <p:txBody>
          <a:bodyPr/>
          <a:lstStyle/>
          <a:p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Работы «НПК </a:t>
            </a:r>
            <a:r>
              <a:rPr lang="ru-RU" sz="1400" i="1" dirty="0" err="1"/>
              <a:t>Изотермик</a:t>
            </a:r>
            <a:r>
              <a:rPr lang="ru-RU" sz="1400" i="1" dirty="0"/>
              <a:t>» по решению сложных вопросов обеспечения безопасности резервуарных хранилищ опасных веществ и трубопроводных систем впервые в отечественной литературе систематизированы в книге</a:t>
            </a:r>
            <a:r>
              <a:rPr lang="ru-RU" sz="1400" i="1" dirty="0" smtClean="0"/>
              <a:t>:</a:t>
            </a:r>
            <a:br>
              <a:rPr lang="ru-RU" sz="1400" i="1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i="1" dirty="0"/>
              <a:t>«</a:t>
            </a:r>
            <a:r>
              <a:rPr lang="ru-RU" sz="1400" b="1" i="1" dirty="0"/>
              <a:t>Безопасность резервуаров и трубопроводов</a:t>
            </a:r>
            <a:r>
              <a:rPr lang="ru-RU" sz="1400" i="1" dirty="0"/>
              <a:t>» (В.А. </a:t>
            </a:r>
            <a:r>
              <a:rPr lang="ru-RU" sz="1400" i="1" dirty="0" err="1"/>
              <a:t>Котляревский</a:t>
            </a:r>
            <a:r>
              <a:rPr lang="ru-RU" sz="1400" i="1" dirty="0"/>
              <a:t>, А.А. Шаталов, </a:t>
            </a:r>
            <a:r>
              <a:rPr lang="ru-RU" sz="1400" b="1" i="1" dirty="0"/>
              <a:t>Х.М. Ханухов</a:t>
            </a:r>
            <a:r>
              <a:rPr lang="ru-RU" sz="1400" i="1" dirty="0"/>
              <a:t>. М., изд-во «Экономика и информатика», 2000г., 555 стр. с </a:t>
            </a:r>
            <a:r>
              <a:rPr lang="ru-RU" sz="1400" i="1" dirty="0" err="1"/>
              <a:t>илл</a:t>
            </a:r>
            <a:r>
              <a:rPr lang="ru-RU" sz="1400" i="1" dirty="0" smtClean="0"/>
              <a:t>.)</a:t>
            </a:r>
            <a:br>
              <a:rPr lang="ru-RU" sz="1400" i="1" dirty="0" smtClean="0"/>
            </a:b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/>
              <a:t/>
            </a:r>
            <a:br>
              <a:rPr lang="ru-RU" sz="1400" i="1" dirty="0"/>
            </a:br>
            <a:r>
              <a:rPr lang="ru-RU" sz="1400" i="1" dirty="0" smtClean="0"/>
              <a:t>а также в многотомных изданиях:</a:t>
            </a:r>
            <a:br>
              <a:rPr lang="ru-RU" sz="1400" i="1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i="1" dirty="0" smtClean="0"/>
              <a:t>- </a:t>
            </a:r>
            <a:r>
              <a:rPr lang="ru-RU" sz="1400" i="1" dirty="0" smtClean="0"/>
              <a:t>«</a:t>
            </a:r>
            <a:r>
              <a:rPr lang="ru-RU" sz="1400" b="1" i="1" dirty="0"/>
              <a:t>Безопасность России</a:t>
            </a:r>
            <a:r>
              <a:rPr lang="ru-RU" sz="1400" i="1" dirty="0"/>
              <a:t>»: «Правовые, социально-экономические и научно-технические аспекты. Анализ риска и проблем безопасности», 2006 г. (в 4-х частях), Член авторского коллектива: </a:t>
            </a:r>
            <a:r>
              <a:rPr lang="ru-RU" sz="1400" b="1" i="1" dirty="0"/>
              <a:t>Ханухов Х.М</a:t>
            </a:r>
            <a:r>
              <a:rPr lang="ru-RU" sz="1400" b="1" i="1" dirty="0" smtClean="0"/>
              <a:t>.</a:t>
            </a:r>
            <a:br>
              <a:rPr lang="ru-RU" sz="1400" b="1" i="1" dirty="0" smtClean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i="1" dirty="0" smtClean="0"/>
              <a:t>- </a:t>
            </a:r>
            <a:r>
              <a:rPr lang="ru-RU" sz="1400" i="1" dirty="0" smtClean="0"/>
              <a:t>«</a:t>
            </a:r>
            <a:r>
              <a:rPr lang="ru-RU" sz="1400" b="1" i="1" dirty="0"/>
              <a:t>Безопасность строительного комплекса</a:t>
            </a:r>
            <a:r>
              <a:rPr lang="ru-RU" sz="1400" i="1" dirty="0"/>
              <a:t>», </a:t>
            </a:r>
            <a:r>
              <a:rPr lang="ru-RU" sz="1400" i="1" dirty="0" smtClean="0"/>
              <a:t>- М.: </a:t>
            </a:r>
            <a:r>
              <a:rPr lang="ru-RU" sz="1400" i="1" dirty="0"/>
              <a:t>МГОФ «Знание». </a:t>
            </a:r>
            <a:r>
              <a:rPr lang="ru-RU" sz="1400" i="1" dirty="0" smtClean="0"/>
              <a:t>2012-798 с. Член </a:t>
            </a:r>
            <a:r>
              <a:rPr lang="ru-RU" sz="1400" i="1" dirty="0"/>
              <a:t>авторского коллектива: </a:t>
            </a:r>
            <a:r>
              <a:rPr lang="ru-RU" sz="1400" b="1" i="1" dirty="0"/>
              <a:t>Ханухов Х.М</a:t>
            </a:r>
            <a:r>
              <a:rPr lang="ru-RU" sz="1400" b="1" i="1" dirty="0" smtClean="0"/>
              <a:t>. 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b="1" i="1" dirty="0" smtClean="0"/>
              <a:t>- </a:t>
            </a:r>
            <a:r>
              <a:rPr lang="ru-RU" sz="1400" i="1" dirty="0" smtClean="0"/>
              <a:t>«</a:t>
            </a:r>
            <a:r>
              <a:rPr lang="ru-RU" sz="1400" b="1" i="1" dirty="0"/>
              <a:t>Промышленная безопасность и мониторинг рисков</a:t>
            </a:r>
            <a:r>
              <a:rPr lang="ru-RU" sz="1400" i="1" dirty="0"/>
              <a:t>» </a:t>
            </a:r>
            <a:r>
              <a:rPr lang="ru-RU" sz="1400" b="1" i="1" dirty="0"/>
              <a:t>- Резервуары для хранения взрывопожароопасных веществ. </a:t>
            </a:r>
            <a:r>
              <a:rPr lang="ru-RU" sz="1400" i="1" dirty="0" smtClean="0"/>
              <a:t>Сборник  НТД/под ред. </a:t>
            </a:r>
            <a:r>
              <a:rPr lang="ru-RU" sz="1400" i="1" dirty="0" err="1" smtClean="0"/>
              <a:t>Н.А.Махутова</a:t>
            </a:r>
            <a:r>
              <a:rPr lang="ru-RU" sz="1400" i="1" dirty="0" smtClean="0"/>
              <a:t>; НПС «РИСКОМ», ответственный за </a:t>
            </a:r>
            <a:r>
              <a:rPr lang="ru-RU" sz="1400" i="1" dirty="0"/>
              <a:t>выпуск: доктор технических наук </a:t>
            </a:r>
            <a:r>
              <a:rPr lang="ru-RU" sz="1400" b="1" i="1" dirty="0"/>
              <a:t>Х.М. Ханухов</a:t>
            </a:r>
            <a:r>
              <a:rPr lang="ru-RU" sz="1400" b="1" i="1" dirty="0" smtClean="0"/>
              <a:t>.- </a:t>
            </a:r>
            <a:r>
              <a:rPr lang="ru-RU" sz="1400" i="1" dirty="0" smtClean="0"/>
              <a:t>М., «Наука, 2012 – 700 стр.</a:t>
            </a:r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2387253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26064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 smtClean="0">
                <a:solidFill>
                  <a:schemeClr val="bg1"/>
                </a:solidFill>
              </a:rPr>
              <a:t>Список научных трудов ООО «НПК </a:t>
            </a:r>
            <a:r>
              <a:rPr lang="ru-RU" b="1" i="1" u="sng" dirty="0" err="1" smtClean="0">
                <a:solidFill>
                  <a:schemeClr val="bg1"/>
                </a:solidFill>
              </a:rPr>
              <a:t>Изотермик</a:t>
            </a:r>
            <a:r>
              <a:rPr lang="ru-RU" b="1" i="1" u="sng" dirty="0" smtClean="0">
                <a:solidFill>
                  <a:schemeClr val="bg1"/>
                </a:solidFill>
              </a:rPr>
              <a:t>» </a:t>
            </a:r>
          </a:p>
          <a:p>
            <a:pPr algn="ctr"/>
            <a:r>
              <a:rPr lang="ru-RU" b="1" i="1" u="sng" dirty="0">
                <a:solidFill>
                  <a:schemeClr val="bg1"/>
                </a:solidFill>
              </a:rPr>
              <a:t>з</a:t>
            </a:r>
            <a:r>
              <a:rPr lang="ru-RU" b="1" i="1" u="sng" dirty="0" smtClean="0">
                <a:solidFill>
                  <a:schemeClr val="bg1"/>
                </a:solidFill>
              </a:rPr>
              <a:t>а период 2007-2018гг.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030285246"/>
              </p:ext>
            </p:extLst>
          </p:nvPr>
        </p:nvGraphicFramePr>
        <p:xfrm>
          <a:off x="323528" y="1052738"/>
          <a:ext cx="8568952" cy="5314569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504056"/>
                <a:gridCol w="3780420"/>
                <a:gridCol w="2988332"/>
                <a:gridCol w="1296144"/>
              </a:tblGrid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Практика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технического обследования и новое в нормативно-техническом обеспечении безопасной эксплуатации изотермических резервуаров сжиженных газов»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Доклад на Международной научно-практической конференции «Производство аммиака: современные проблемы технологии, модернизации, хранение и транспортировка», октябрь 2007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Сазонов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В.Г.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А.В.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«Анализ причин аварий и риска резервуаров»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Доклад на семинаре по декларированию и методам оценки рисков аварий на ОПО ОАО «НТЦ «Промбезопасность», октябрь   2007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«Новые нормативные документы по экспертизе промышленной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безопасности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резервуаров специального назначения (горизонтальных, изотермических, сернокислотных)»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Доклад на Международной конференции «Техническое регулирование. Управление рисками, промышленная безопасность, контроль и мониторинг», Сборник материалов НПС «РИСКОМ», октябрь 2007 г., с.185-187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«Место АЭ-контроля в нормативных документах Научно-промышленного союза «РИСКОМ» по экспертизе промышленной безопасности резер-вуарных конструкций»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Материалы научно-технической конференции «Акустическая эмиссия. Достижения в теории и практике», НПС «РИСКОМ» и ООО «Интерюнис», М.,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04-08.06.2008 г., с. 44-50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«АЭ-контроль в нормативных документах по экспертизе промышленной безопасности резервуарных конструкций»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«Химическая техника», 7/2008,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с. 28-29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«Новый нормативный документ по экспертизе промышленной безопасности вертикальных стальных резервуаров для нефти и нефтепродуктов»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Международная конференция «Техническое регулирование, стандарты и своды правил. Управление рисками, промышленная безопасность, контроль и мониторинг», Сочи, 06.10-11.10.2008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А.В.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7291905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98667117"/>
              </p:ext>
            </p:extLst>
          </p:nvPr>
        </p:nvGraphicFramePr>
        <p:xfrm>
          <a:off x="323528" y="188640"/>
          <a:ext cx="8568952" cy="637540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504056"/>
                <a:gridCol w="3780420"/>
                <a:gridCol w="2988332"/>
                <a:gridCol w="1296144"/>
              </a:tblGrid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«Техническое диагностирование и анализ безопасности резервуаров для нефти и нефтепродуктов»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«Безопасность труда в промышленности», № 7, 2009 г., с. 54-57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Малов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Е.А,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Махутов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Н.А,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Лещенко В.В.,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Харебов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В.Г.,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А.В.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«Новый нормативный документ по обследованию и анализу безопасности зданий и сооружений, дымовых и вентиляционных промышленных труб»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«Безопасность труда в промышленности», № 9, 2009 г., с. 62-63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Малов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Е.А.,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Махутов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Н.А.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«Развитие нормативной базы по проектированию и обследованию изотермических резервуаров для хранения сжиженных газов»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Международный научно-практический семинар «Совершенствование нормативной базы и промышленная безопасность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резервуаростроения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», 09.12.2009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«Опыт проведения экспертиз промышленной безопасности технологического оборудования для получения разрешений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Ростехнадзора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на его применение на опасных производственных объектах»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Семинар Совета главных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механиков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нефтеперерабатывающей и нефтехимической промышленности России и стран СНГ «Современные системы диагностики и контроля нефтеперерабатывающего и нефтехимического оборудования», Московская обл., б/о «Бекасово», 15-18.02.2010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Симонов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И.И.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«Электронная паспортизация с использованием 3</a:t>
                      </a: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D</a:t>
                      </a: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моделей в оценке риска и системе мониторинга технического состояния резервуаров»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Национальный Конгресс «Комплексная безопасность в строительстве», Москва, 18-19.05.2010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Алаков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М.А.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«Методика оценки остаточного ресурса и электронная паспортизация»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Электронный журнал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www.pamag.ru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)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«Предотвращение аварий зданий и сооружений», август 2010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Алаков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М.А.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«Методика остаточного ресурса и электронная паспортизация стальных резервуаров»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Сборник научных трудов «Предотвращение аварий зданий и сооружений», Холдинговая Компания «ВЕЛД», НПС «РИСКОМ», РОНКТД, декабрь 2010 г.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Алаков</a:t>
                      </a:r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М.А.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97834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84991140"/>
              </p:ext>
            </p:extLst>
          </p:nvPr>
        </p:nvGraphicFramePr>
        <p:xfrm>
          <a:off x="323528" y="288374"/>
          <a:ext cx="8568952" cy="614934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504056"/>
                <a:gridCol w="3780420"/>
                <a:gridCol w="2988332"/>
                <a:gridCol w="1296144"/>
              </a:tblGrid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14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«Проблема и вопросы: оценка потенциальной опасности дефектов – ключевой момент создания системы мониторинга рисков эксплуатации производственных объектов»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«В мире НК»,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С.-Петербург, март 2011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Гулевский И.В.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«Нормативно-техническое и организационное обеспечение безопасной эксплуатации резервуарных конструкций»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Электронный журнал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www.pamag.ru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)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«Предотвращение аварий зданий и сооружений», май 2011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«Нормативно-техническое и организационное обеспечение безопасной эксплуатации резервуарных конструкций»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Сборник научных трудов «Предотвращение аварий зданий и сооружений» (выпуск 10), Москва, 2011 г., с. 384-422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«Особенности соблюдения требований промышленной безопасности при проектировании изотермических резервуаров»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Международная научно-техническая конференция по резервуаростроению», Болгария, г. Варна, 06-10.06.2011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Зимина С.В.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«Электронная паспортизация стальных резервуаров с использованием 3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D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моделей для оценки рисков»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Консультационно-методический семинар «Обеспечение промышленной безопасности при эксплуатации резервуаров и резервуарных парков». г. Уфа, 22-23.06.2011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Алаков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М.А.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«Особенности соблюдения требований промышленной безопасности при проектировании изотермических резервуаров»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«Безопасность труда в промышленности», № 12, 2011 г., с. 57-64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Зимина С.В.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Симонов И.И.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«Оценка потенциальной опасности дефектов -  ключевой момент создания системы мониторинга рисков эксплуатации производственных объектов»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Ежеквартальный журнал «В мире неразрушающего контроля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»,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№ 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 (55) март 2012 г., с. 31-33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А.В.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Гулевский И.В.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«Конструктивные способы повышения эффективности хранения сжиженных газов»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«Строительство, материаловедение, машиностроение» сборник научных трудов, выпуск 69, Днепропетровск, 2013 (сентябрь)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Смирнов С.В.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«Проектирование, сооружение и эксплуатация изотермических резервуаров для хранения сжиженных газов»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Межотраслевой альманах «Деловая слава России»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 (42) – 2013, с. 41-42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591598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61156920"/>
              </p:ext>
            </p:extLst>
          </p:nvPr>
        </p:nvGraphicFramePr>
        <p:xfrm>
          <a:off x="323528" y="404664"/>
          <a:ext cx="8568952" cy="5939789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504056"/>
                <a:gridCol w="3780420"/>
                <a:gridCol w="2988332"/>
                <a:gridCol w="1296144"/>
              </a:tblGrid>
              <a:tr h="98507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23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«Проблемы обеспечения механической безопасности металлических конструкций при низких температурах на примере изотермических хранилищ»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Доклад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11 марта 2014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г.</a:t>
                      </a:r>
                      <a:r>
                        <a:rPr lang="en-US" sz="1200" b="0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на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Научном совете «Металлические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конструкции»</a:t>
                      </a:r>
                      <a:r>
                        <a:rPr lang="en-US" sz="1200" b="0" kern="1200" baseline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Российская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Академия 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Архитектруры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и Строительных наук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  <a:tr h="65730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«Вопросы обеспечения безопасности изотермических резервуаров для хранения сжиженных газов»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Международная научно-практическая конференция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Ростехнадзор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, 21-22 апреля 2014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  <a:tr h="1752809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«Комплексный мониторинг технического состояния особо опасных объектов – изотермических резервуаров для хранения сжиженных газов, с учетом зарубежного опыта»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XIX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Международная научно-практическая конференция «Опыт ликвидации крупномасштабных чрезвычайных ситуаций в России и за рубежом»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Секция № 4 «Мониторинг  потенциально-опасных объектов: научные и практические аспекты (открытое заседание рабочей группы «Управление ЧС» </a:t>
                      </a: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ISO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/</a:t>
                      </a: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TC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223)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ВВЦ, 20-23 мая 2014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  <a:tr h="1752809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«Варианты конструктивных схем изотермического резервуара (ИР) для хранения 10 000 т сжиженного аммиака с двумя силовыми стенками, подвесной крышей, пустым межстеннымпространством, единым днищем и наружной теплоизоляцией»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«Варианты конструктивных схем изотермического резервуара (ИР) для хранения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10 000 т сжиженного аммиака с двумя силовыми стенками, подвесной крышей, пустым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межстеннымпространством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, единым днищем и наружной теплоизоляцией»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ОАО «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КуйбышевАзот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», 06 августа 2014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  <a:tr h="79179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«Обеспечение безопасности стальных изотермических резервуаров для хранения сжиженных газов»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Международная конференция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по металлическим конструкциям МГСУ </a:t>
                      </a:r>
                      <a:r>
                        <a:rPr lang="en-US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METNET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Москва , 21-22 октября 2014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31059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37253327"/>
              </p:ext>
            </p:extLst>
          </p:nvPr>
        </p:nvGraphicFramePr>
        <p:xfrm>
          <a:off x="323528" y="260649"/>
          <a:ext cx="8568952" cy="6391905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504056"/>
                <a:gridCol w="3780420"/>
                <a:gridCol w="2988332"/>
                <a:gridCol w="1296144"/>
              </a:tblGrid>
              <a:tr h="155714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28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«Роль и место АЭ-контроля в комплексном мониторинге технического состояния ИР для хранения сжиженных газов»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IV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Международная научно-практическая конференция «Акустическая эмиссия. Возможности метода в условиях современного риск-ориентированного подхода к обеспечению безопасности производственных и социально значимых объектов»</a:t>
                      </a:r>
                    </a:p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10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– 14 ноября 2014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  <a:tr h="42007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29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«Инновации в обеспечении безопасности и проблемы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импортозамещения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при изотермическом хранении сжиженных газов»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5715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Межотраслевой альманах «Деловая слава России», выпуск 48-2014, стр.29-31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  <a:tr h="84015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Актуализация РД-03-410-01 «Инструкция по проведению комплексного технического диагностирования изотермических резервуаров сжиженных газов»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Оценка и управление индустриальными рисками в промышленной безопасности. Мониторинг рисков сложных и уникальных объектов; сборник докладов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III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школы-семинара, М.: Полигон-пресс, 2014, стр.215-223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А.В.</a:t>
                      </a:r>
                    </a:p>
                  </a:txBody>
                  <a:tcPr marL="68580" marR="68580" marT="0" marB="0" anchor="ctr"/>
                </a:tc>
              </a:tr>
              <a:tr h="702989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«Особенности обеспечения безопасной эксплуатации низкотемпературных изотермических резервуаров различных конструкций для хранения сжиженных газов»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Выставка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NDT Russia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2015, Москва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Круглый стол «Комплексная диагностика состояний и рисков объектов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,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II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класса опасности»</a:t>
                      </a:r>
                    </a:p>
                    <a:p>
                      <a:pPr marL="0" indent="0"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НПС «РИСКОМ», 17.02.2015 г.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  <a:tr h="42007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32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«Инновационные подходы в 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импортзамещении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при строительстве изотермических резервуаров для хранения сжиженных газов»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Инвестиционно – строительный форум,</a:t>
                      </a:r>
                    </a:p>
                    <a:p>
                      <a:pPr marL="0" indent="0" algn="ctr">
                        <a:spcAft>
                          <a:spcPts val="0"/>
                        </a:spcAft>
                        <a:tabLst>
                          <a:tab pos="2409825" algn="l"/>
                        </a:tabLs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11.02.2015 г., Москва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  <a:tr h="763773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33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Конструктивные мероприятия по повышению надежности ИР для хранения сжиженных газов на основе оценки риска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Выставка «Территория NDT-2015»</a:t>
                      </a:r>
                    </a:p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Круглый стол «ТЕХНИЧЕСКАЯ ДИАГНОСТИКА И ОЦЕНКА РИСКА АВАРИИ»</a:t>
                      </a:r>
                    </a:p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3-6 марта 2015г., ЦВК «Экспоцентр»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Х.М.,</a:t>
                      </a:r>
                    </a:p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Алипов А.В.</a:t>
                      </a:r>
                    </a:p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Четвертухин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Н.В.</a:t>
                      </a:r>
                    </a:p>
                  </a:txBody>
                  <a:tcPr marL="68580" marR="68580" marT="0" marB="0" anchor="ctr"/>
                </a:tc>
              </a:tr>
              <a:tr h="62438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«Вопросы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импортозамещения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в изотермическом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резервуаростроении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Форум-диалог «Промышленная безопасность – ответственность государства, бизнеса и общества», Москва, 1-2 октября 2015,       стр.110-112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046344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30464986"/>
              </p:ext>
            </p:extLst>
          </p:nvPr>
        </p:nvGraphicFramePr>
        <p:xfrm>
          <a:off x="323528" y="211792"/>
          <a:ext cx="8568952" cy="638556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504056"/>
                <a:gridCol w="3240360"/>
                <a:gridCol w="3456384"/>
                <a:gridCol w="1368152"/>
              </a:tblGrid>
              <a:tr h="93610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«Конструкционные способы повышения безопасности аммиачных изотермических  резервуаров на основе оценки риска»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09.04.2015 г., Правительство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Москвы,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IV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Московский межотраслевой форум «Обеспечение промышленной безопасности в России: взаимная ответственность бизнеса</a:t>
                      </a:r>
                    </a:p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 государства»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Х.М.,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Алипов А.В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.,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Четвертухин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Н.В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.,</a:t>
                      </a:r>
                      <a:endParaRPr lang="ru-RU" sz="1200" b="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Чернобров А.Р.</a:t>
                      </a:r>
                    </a:p>
                  </a:txBody>
                  <a:tcPr marL="68580" marR="68580" marT="0" marB="0" anchor="ctr"/>
                </a:tc>
              </a:tr>
              <a:tr h="15657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Конструкционные мероприятия по повышению безопасности и снижению риска эксплуатации изотермических резервуаров для хранения жидкого аммиака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Журнал «Безопасность труда в промышленности», № 8 -2015 г.,  стр. 74-82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.,</a:t>
                      </a:r>
                      <a:endParaRPr lang="en-US" sz="1200" kern="120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Алипов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А.В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.,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Четвертухин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Н.В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.,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Чернобров А.Р.</a:t>
                      </a:r>
                    </a:p>
                  </a:txBody>
                  <a:tcPr marL="68580" marR="68580" marT="0" marB="0" anchor="ctr"/>
                </a:tc>
              </a:tr>
              <a:tr h="514762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Инновационные конструкции изотермических резервуаров для хранения сжиженных газов и особенности мониторинга их технического состояния.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Журнал «Химическая техника», № 4- 2016 г., стр. 27-29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Х.М.,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Алипов А.В.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,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Четвертухин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Н.В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., 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Чернобров А.Р. 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Разработки инновационных конструкций изотермических резервуаров сжиженных газов на основе оценки риска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Журнал «Химическая техника», № 3(9)-2016 г., стр. 563-572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Журавлев М.Д., </a:t>
                      </a:r>
                      <a:r>
                        <a:rPr lang="ru-RU" sz="120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Четвертухин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Н.В., Чернобров А.Р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 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801568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39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Методика обследования технического состояния промышленных дымовых и вентиляционных труб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СТО СРО ЭТМП 03-2016, М. «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Альтекс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», 2016, 88 с.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Х.М.,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Симонов И.И.,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Якушин В.А.,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Алипов А.В.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40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«О необходимости создания Российского научно-методического центра проблем хранения и транспорта сжиженных газов с государственно-частным финансированием»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Программа </a:t>
                      </a:r>
                      <a:r>
                        <a:rPr lang="en-US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II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форума-диалога «Промышленная безопасность – ответственность государства, бизнеса и общества», Москва, 16 мая  2016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41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«Организационно-технические вопросы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импортозамещения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при хранении и транспорте сжиженных газов»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Материалы </a:t>
                      </a:r>
                      <a:r>
                        <a:rPr lang="en-US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VII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Международной научно-технической конференции «Инженерное дело: взгляд в будущее», ПАО «</a:t>
                      </a:r>
                      <a:r>
                        <a:rPr lang="ru-RU" sz="1200" b="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Омскнефтехимпроект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», 2016, стр.6-7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Х.М.</a:t>
                      </a:r>
                    </a:p>
                  </a:txBody>
                  <a:tcPr marL="68580" marR="68580" marT="0" marB="0" anchor="ctr"/>
                </a:tc>
              </a:tr>
              <a:tr h="428217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42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«Инженерно-технические решения при проектировании изотермических резервуаров для сжиженных газов»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Материалы 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VII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Международной научно-технической конференции «Инженерное дело: взгляд в будущее», ПАО «</a:t>
                      </a: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Омскнефтехимпроект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», 2016, стр.27-29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Ханухов Х.М.,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Алипов А.В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.,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Четвертухин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Н.В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.,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Коломыцев</a:t>
                      </a: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 А.В.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07412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30464986"/>
              </p:ext>
            </p:extLst>
          </p:nvPr>
        </p:nvGraphicFramePr>
        <p:xfrm>
          <a:off x="179512" y="188640"/>
          <a:ext cx="8568952" cy="654239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504056"/>
                <a:gridCol w="3240360"/>
                <a:gridCol w="3456384"/>
                <a:gridCol w="1368152"/>
              </a:tblGrid>
              <a:tr h="81592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43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«Совершенство конструктивных форм изотермических резервуаров на основе оценки риска аварии»</a:t>
                      </a:r>
                      <a:endParaRPr lang="ru-RU" sz="1100" b="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Материалы Х</a:t>
                      </a:r>
                      <a:r>
                        <a:rPr lang="en-US" sz="1100" b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IV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Международной  научно-практической конференции Института фундаментального образования НИУ МГСУ «Развитие фундаментальных основ науки и образования в строительстве», 18.05.2017 г.</a:t>
                      </a:r>
                      <a:endParaRPr lang="ru-RU" sz="1100" b="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Х.М.,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Четвертухин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100" b="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Н.В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b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Коломыцев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А.В.</a:t>
                      </a:r>
                      <a:endParaRPr lang="ru-RU" sz="1100" b="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32637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44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«Перспективы развития отечественного изотермического </a:t>
                      </a:r>
                      <a:r>
                        <a:rPr lang="ru-RU" sz="1100" kern="120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резервуаростроения</a:t>
                      </a: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«Вести газовой науки», №1 (29) 2017г., стр.241-258.</a:t>
                      </a:r>
                      <a:endParaRPr lang="ru-RU" sz="1100" b="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</a:t>
                      </a: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.,</a:t>
                      </a:r>
                      <a:endParaRPr lang="en-US" sz="1100" kern="1200" dirty="0" smtClean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164546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45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«Конструкционные методы снижения риска при эксплуатации изотермических резервуаров для хранения СПГ»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«Вести газовой науки», №1 (29) 2017г., стр.249-258</a:t>
                      </a:r>
                      <a:endParaRPr lang="ru-RU" sz="1100" b="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Х.М.,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Алипов А.В. </a:t>
                      </a: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,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err="1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Четвертухин</a:t>
                      </a: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Н.В</a:t>
                      </a: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., 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Коломыцев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А.В.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Шигапов</a:t>
                      </a:r>
                      <a:r>
                        <a:rPr lang="ru-RU" sz="11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Р.Р.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652739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46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«Повреждаемость металлических дымовых труб и несущих  башен на протяжении жизненного цикла и предельное значения основных дефектов и повреждений»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Сборник научных трудов «Строительство, материаловедение, машиностроение» выпуск 99, Днепр, 2017, стр.2018-228</a:t>
                      </a:r>
                      <a:endParaRPr lang="ru-RU" sz="1100" b="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</a:t>
                      </a: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Х.М.,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Яровой С.Н. 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766430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47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«О безопасности дымовых и вентиляционных промышленных труб»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Монтажные и специальные работы в строительстве» №6 стр.  7-9  2018г. </a:t>
                      </a:r>
                      <a:endParaRPr lang="ru-RU" sz="1100" b="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Х.М.,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Шматков С.Б.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815924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en-US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«</a:t>
                      </a: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Безопасность России. Безопасность средств хранения и транспорта энергоресурсов»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Безопасность России. Безопасность средств хранения и транспорта энергоресурсов»</a:t>
                      </a:r>
                    </a:p>
                    <a:p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Правовое, социально-экономическое и научно-технические аспекты. Научный руководитель </a:t>
                      </a:r>
                      <a:r>
                        <a:rPr lang="ru-RU" sz="1100" kern="120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Махутов</a:t>
                      </a: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Н.А.-М.: МГОФ «Знание», 2019г. – 928 с.</a:t>
                      </a:r>
                      <a:endParaRPr lang="ru-RU" sz="1100" b="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 Х.М</a:t>
                      </a: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. член авт. кол-ва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846955">
                <a:tc>
                  <a:txBody>
                    <a:bodyPr/>
                    <a:lstStyle/>
                    <a:p>
                      <a:pPr marL="0" lvl="0" indent="0" algn="ctr">
                        <a:spcAft>
                          <a:spcPts val="0"/>
                        </a:spcAft>
                        <a:buSzPts val="1100"/>
                        <a:buFont typeface="+mj-lt"/>
                        <a:buNone/>
                        <a:tabLst>
                          <a:tab pos="21590" algn="l"/>
                        </a:tabLst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49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Инновационные конструктивные решения  изотермических резервуаров для хранения сжиженных газов</a:t>
                      </a: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Совершенствование проектирования и строительства металлических резервуаров г.Уфа Изд-во «Нефтегазовое дело» 2019г.-142 </a:t>
                      </a:r>
                      <a:endParaRPr lang="ru-RU" sz="1100" b="0" kern="12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Ханухов</a:t>
                      </a: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Х.М., 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Алипов А.В. 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Четвертухин</a:t>
                      </a:r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Н.В.,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Коломыцев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А.В.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Симонов И.И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Функ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В.А.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Аракелян Г.Г.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err="1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Тормасов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Ю.Б.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07412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7544" y="787926"/>
            <a:ext cx="83529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u="sng" dirty="0" smtClean="0">
                <a:solidFill>
                  <a:schemeClr val="bg1"/>
                </a:solidFill>
              </a:rPr>
              <a:t>Документы,</a:t>
            </a:r>
          </a:p>
          <a:p>
            <a:pPr algn="ctr"/>
            <a:r>
              <a:rPr lang="ru-RU" b="1" i="1" u="sng" dirty="0" smtClean="0">
                <a:solidFill>
                  <a:schemeClr val="bg1"/>
                </a:solidFill>
              </a:rPr>
              <a:t>необходимые для проведения вышеуказанных работ</a:t>
            </a:r>
            <a:r>
              <a:rPr lang="ru-RU" b="1" i="1" dirty="0" smtClean="0">
                <a:solidFill>
                  <a:schemeClr val="bg1"/>
                </a:solidFill>
              </a:rPr>
              <a:t>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 </a:t>
            </a:r>
            <a:endParaRPr lang="ru-RU" b="1" dirty="0" smtClean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i="1" dirty="0">
                <a:solidFill>
                  <a:schemeClr val="bg1"/>
                </a:solidFill>
              </a:rPr>
              <a:t>Свидетельство о допуске к видам работ, которые оказывают влияние на безопасность объектов капитального строительства № 017-3 от </a:t>
            </a:r>
            <a:r>
              <a:rPr lang="ru-RU" i="1" dirty="0" smtClean="0">
                <a:solidFill>
                  <a:schemeClr val="bg1"/>
                </a:solidFill>
              </a:rPr>
              <a:t>19.04.2016;</a:t>
            </a:r>
          </a:p>
          <a:p>
            <a:pPr lvl="0"/>
            <a:endParaRPr lang="ru-RU" i="1" dirty="0" smtClean="0">
              <a:solidFill>
                <a:schemeClr val="bg1"/>
              </a:solidFill>
            </a:endParaRPr>
          </a:p>
          <a:p>
            <a:pPr lvl="0"/>
            <a:endParaRPr lang="ru-RU" i="1" dirty="0" smtClean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i="1" dirty="0" smtClean="0">
                <a:solidFill>
                  <a:schemeClr val="bg1"/>
                </a:solidFill>
              </a:rPr>
              <a:t>Лицензия </a:t>
            </a:r>
            <a:r>
              <a:rPr lang="ru-RU" i="1" dirty="0" err="1">
                <a:solidFill>
                  <a:schemeClr val="bg1"/>
                </a:solidFill>
              </a:rPr>
              <a:t>Ростехнадзора</a:t>
            </a:r>
            <a:r>
              <a:rPr lang="ru-RU" i="1" dirty="0">
                <a:solidFill>
                  <a:schemeClr val="bg1"/>
                </a:solidFill>
              </a:rPr>
              <a:t> на осуществление деятельности по проведению экспертизы промышленной безопасности, переоформленная 10.11.2016</a:t>
            </a:r>
            <a:r>
              <a:rPr lang="ru-RU" i="1" dirty="0" smtClean="0">
                <a:solidFill>
                  <a:schemeClr val="bg1"/>
                </a:solidFill>
              </a:rPr>
              <a:t>: № </a:t>
            </a:r>
            <a:r>
              <a:rPr lang="ru-RU" i="1" dirty="0">
                <a:solidFill>
                  <a:schemeClr val="bg1"/>
                </a:solidFill>
              </a:rPr>
              <a:t>ДЭ-00-012043 от 13 октября 2010 г. - бессрочно</a:t>
            </a:r>
            <a:r>
              <a:rPr lang="ru-RU" i="1" dirty="0" smtClean="0">
                <a:solidFill>
                  <a:schemeClr val="bg1"/>
                </a:solidFill>
              </a:rPr>
              <a:t>;</a:t>
            </a:r>
          </a:p>
          <a:p>
            <a:pPr lvl="0"/>
            <a:endParaRPr lang="ru-RU" dirty="0" smtClean="0">
              <a:solidFill>
                <a:schemeClr val="bg1"/>
              </a:solidFill>
            </a:endParaRPr>
          </a:p>
          <a:p>
            <a:pPr lvl="0"/>
            <a:endParaRPr lang="en-US" dirty="0">
              <a:solidFill>
                <a:schemeClr val="bg1"/>
              </a:solidFill>
            </a:endParaRPr>
          </a:p>
          <a:p>
            <a:pPr marL="285750" lvl="0" indent="-285750">
              <a:buFont typeface="Wingdings" pitchFamily="2" charset="2"/>
              <a:buChar char="Ø"/>
            </a:pPr>
            <a:r>
              <a:rPr lang="ru-RU" i="1" dirty="0">
                <a:solidFill>
                  <a:schemeClr val="bg1"/>
                </a:solidFill>
              </a:rPr>
              <a:t>Свидетельство об аттестации лаборатории неразрушающего контроля: №52А013205 от 24.11.1017 – 24.11.2020</a:t>
            </a:r>
            <a:r>
              <a:rPr lang="ru-RU" i="1" dirty="0" smtClean="0">
                <a:solidFill>
                  <a:schemeClr val="bg1"/>
                </a:solidFill>
              </a:rPr>
              <a:t>.</a:t>
            </a:r>
            <a:endParaRPr lang="en-US" sz="1000" i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4711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7544" y="404664"/>
            <a:ext cx="849694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</a:pP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200" dirty="0" smtClean="0">
                <a:solidFill>
                  <a:schemeClr val="bg1"/>
                </a:solidFill>
              </a:rPr>
              <a:t>НПК </a:t>
            </a:r>
            <a:r>
              <a:rPr lang="ru-RU" sz="2200" dirty="0" err="1" smtClean="0">
                <a:solidFill>
                  <a:schemeClr val="bg1"/>
                </a:solidFill>
              </a:rPr>
              <a:t>Изотермик</a:t>
            </a:r>
            <a:r>
              <a:rPr lang="ru-RU" sz="2200" dirty="0" smtClean="0">
                <a:solidFill>
                  <a:schemeClr val="bg1"/>
                </a:solidFill>
              </a:rPr>
              <a:t> берет на себя проектный инжиниринг резервуаров и резервуарных парков для хранения сжиженных газов, включающий в себя:</a:t>
            </a:r>
          </a:p>
          <a:p>
            <a:pPr>
              <a:tabLst>
                <a:tab pos="457200" algn="l"/>
              </a:tabLst>
            </a:pPr>
            <a:r>
              <a:rPr lang="ru-RU" sz="2200" dirty="0" smtClean="0">
                <a:solidFill>
                  <a:schemeClr val="bg1"/>
                </a:solidFill>
              </a:rPr>
              <a:t> - разработка СТУ;</a:t>
            </a:r>
          </a:p>
          <a:p>
            <a:pPr>
              <a:tabLst>
                <a:tab pos="457200" algn="l"/>
              </a:tabLst>
            </a:pPr>
            <a:r>
              <a:rPr lang="ru-RU" sz="2200" dirty="0" smtClean="0">
                <a:solidFill>
                  <a:schemeClr val="bg1"/>
                </a:solidFill>
              </a:rPr>
              <a:t>- разработка Обоснований безопасности;</a:t>
            </a: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ru-RU" sz="2200" dirty="0" smtClean="0">
                <a:solidFill>
                  <a:schemeClr val="bg1"/>
                </a:solidFill>
              </a:rPr>
              <a:t> разработка технического проекта, проектной документации для прохождения </a:t>
            </a:r>
            <a:r>
              <a:rPr lang="ru-RU" sz="2200" dirty="0" err="1" smtClean="0">
                <a:solidFill>
                  <a:schemeClr val="bg1"/>
                </a:solidFill>
              </a:rPr>
              <a:t>Главгосэкспертизы</a:t>
            </a:r>
            <a:r>
              <a:rPr lang="ru-RU" sz="2200" dirty="0" smtClean="0">
                <a:solidFill>
                  <a:schemeClr val="bg1"/>
                </a:solidFill>
              </a:rPr>
              <a:t>; </a:t>
            </a: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ru-RU" sz="2200" dirty="0" smtClean="0">
                <a:solidFill>
                  <a:schemeClr val="bg1"/>
                </a:solidFill>
              </a:rPr>
              <a:t>разработка рабочей документации</a:t>
            </a:r>
            <a:r>
              <a:rPr lang="ru-RU" sz="2200" dirty="0" smtClean="0">
                <a:solidFill>
                  <a:schemeClr val="bg1"/>
                </a:solidFill>
              </a:rPr>
              <a:t>;</a:t>
            </a: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ru-RU" sz="2200" dirty="0" smtClean="0">
                <a:solidFill>
                  <a:schemeClr val="bg1"/>
                </a:solidFill>
              </a:rPr>
              <a:t>экспертиза технической документации;</a:t>
            </a:r>
            <a:endParaRPr lang="ru-RU" sz="22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ru-RU" sz="2200" dirty="0" smtClean="0">
                <a:solidFill>
                  <a:schemeClr val="bg1"/>
                </a:solidFill>
              </a:rPr>
              <a:t>адаптация зарубежных проектов к отечественным нормам;</a:t>
            </a: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ru-RU" sz="2200" dirty="0" smtClean="0">
                <a:solidFill>
                  <a:schemeClr val="bg1"/>
                </a:solidFill>
              </a:rPr>
              <a:t> техническое перевооружение хранилищ сжиженных </a:t>
            </a:r>
            <a:r>
              <a:rPr lang="ru-RU" sz="2200" dirty="0" smtClean="0">
                <a:solidFill>
                  <a:schemeClr val="bg1"/>
                </a:solidFill>
              </a:rPr>
              <a:t>газов;</a:t>
            </a:r>
          </a:p>
          <a:p>
            <a:pPr>
              <a:buFontTx/>
              <a:buChar char="-"/>
              <a:tabLst>
                <a:tab pos="457200" algn="l"/>
              </a:tabLst>
            </a:pPr>
            <a:r>
              <a:rPr lang="ru-RU" sz="2200" dirty="0" smtClean="0">
                <a:solidFill>
                  <a:schemeClr val="bg1"/>
                </a:solidFill>
              </a:rPr>
              <a:t>авторский надзор</a:t>
            </a:r>
            <a:r>
              <a:rPr lang="ru-RU" sz="2200" dirty="0" smtClean="0">
                <a:solidFill>
                  <a:schemeClr val="bg1"/>
                </a:solidFill>
              </a:rPr>
              <a:t>.</a:t>
            </a:r>
          </a:p>
          <a:p>
            <a:pPr>
              <a:tabLst>
                <a:tab pos="457200" algn="l"/>
              </a:tabLst>
            </a:pPr>
            <a:endParaRPr lang="ru-RU" sz="2200" dirty="0" smtClean="0">
              <a:solidFill>
                <a:schemeClr val="bg1"/>
              </a:solidFill>
            </a:endParaRPr>
          </a:p>
          <a:p>
            <a:pPr>
              <a:tabLst>
                <a:tab pos="457200" algn="l"/>
              </a:tabLst>
            </a:pPr>
            <a:r>
              <a:rPr lang="ru-RU" sz="2200" dirty="0" smtClean="0">
                <a:solidFill>
                  <a:schemeClr val="bg1"/>
                </a:solidFill>
              </a:rPr>
              <a:t>  Предлагаем</a:t>
            </a:r>
            <a:r>
              <a:rPr lang="ru-RU" sz="2200" dirty="0">
                <a:solidFill>
                  <a:schemeClr val="bg1"/>
                </a:solidFill>
              </a:rPr>
              <a:t> </a:t>
            </a:r>
            <a:r>
              <a:rPr lang="ru-RU" sz="2200" dirty="0" smtClean="0">
                <a:solidFill>
                  <a:schemeClr val="bg1"/>
                </a:solidFill>
              </a:rPr>
              <a:t>взаимовыгодное сотрудничество на условиях удаленного партнерства, совместного предприятия и т.п.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968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11" name="Rectangle 7"/>
          <p:cNvSpPr>
            <a:spLocks noGrp="1" noChangeArrowheads="1"/>
          </p:cNvSpPr>
          <p:nvPr>
            <p:ph sz="quarter" idx="1"/>
          </p:nvPr>
        </p:nvSpPr>
        <p:spPr>
          <a:xfrm>
            <a:off x="287784" y="2852936"/>
            <a:ext cx="8748712" cy="1800200"/>
          </a:xfrm>
        </p:spPr>
        <p:txBody>
          <a:bodyPr/>
          <a:lstStyle/>
          <a:p>
            <a:pPr algn="ctr">
              <a:buNone/>
            </a:pPr>
            <a:endParaRPr lang="ru-RU" sz="800" dirty="0" smtClean="0">
              <a:solidFill>
                <a:schemeClr val="tx2"/>
              </a:solidFill>
            </a:endParaRPr>
          </a:p>
          <a:p>
            <a:pPr algn="ctr">
              <a:buNone/>
            </a:pPr>
            <a:r>
              <a:rPr lang="ru-RU" sz="4000" dirty="0" smtClean="0">
                <a:solidFill>
                  <a:schemeClr val="bg2"/>
                </a:solidFill>
              </a:rPr>
              <a:t>Спасибо за внимание!</a:t>
            </a:r>
            <a:endParaRPr lang="ru-RU" sz="4000" b="1" i="1" dirty="0" smtClean="0">
              <a:solidFill>
                <a:schemeClr val="bg2"/>
              </a:solidFill>
            </a:endParaRPr>
          </a:p>
        </p:txBody>
      </p:sp>
      <p:sp>
        <p:nvSpPr>
          <p:cNvPr id="200714" name="Rectangle 10"/>
          <p:cNvSpPr>
            <a:spLocks noGrp="1" noChangeArrowheads="1"/>
          </p:cNvSpPr>
          <p:nvPr>
            <p:ph sz="quarter" idx="4"/>
          </p:nvPr>
        </p:nvSpPr>
        <p:spPr>
          <a:xfrm>
            <a:off x="3635896" y="1052736"/>
            <a:ext cx="5040560" cy="1584176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ru-RU" sz="1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Член Ассоциации </a:t>
            </a:r>
            <a:r>
              <a:rPr lang="ru-RU" sz="1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нефтепереработчиков</a:t>
            </a:r>
            <a:r>
              <a:rPr lang="en-US" sz="1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en-US" sz="14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нефтехимиков </a:t>
            </a:r>
            <a:r>
              <a:rPr lang="ru-RU" sz="1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  <a:endParaRPr lang="en-US" sz="1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sz="1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Союза </a:t>
            </a:r>
            <a:r>
              <a:rPr lang="ru-RU" sz="1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нефтегазопромышленников</a:t>
            </a:r>
            <a:r>
              <a:rPr lang="ru-RU" sz="1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России</a:t>
            </a:r>
            <a:endParaRPr lang="en-US" sz="1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sz="1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Ассоциации </a:t>
            </a:r>
            <a:r>
              <a:rPr lang="ru-RU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Химнефтегазэксперт</a:t>
            </a:r>
            <a:r>
              <a:rPr lang="ru-RU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1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Ассоциации </a:t>
            </a:r>
            <a:r>
              <a:rPr lang="ru-RU" sz="1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РосТеплоСтройМонтаж</a:t>
            </a:r>
            <a:r>
              <a:rPr lang="ru-RU" sz="1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1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sz="1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Ассоциации «</a:t>
            </a:r>
            <a:r>
              <a:rPr lang="ru-RU" sz="1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Металлургэксперт</a:t>
            </a:r>
            <a:r>
              <a:rPr lang="ru-RU" sz="1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1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r>
              <a:rPr lang="ru-RU" sz="1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СРО «</a:t>
            </a:r>
            <a:r>
              <a:rPr lang="ru-RU" sz="14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Нефтегазсервис</a:t>
            </a:r>
            <a:r>
              <a:rPr lang="ru-RU" sz="1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14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None/>
            </a:pPr>
            <a:endParaRPr lang="ru-RU" sz="12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0716" name="Group 4"/>
          <p:cNvGrpSpPr>
            <a:grpSpLocks/>
          </p:cNvGrpSpPr>
          <p:nvPr/>
        </p:nvGrpSpPr>
        <p:grpSpPr bwMode="auto">
          <a:xfrm>
            <a:off x="3851920" y="387697"/>
            <a:ext cx="4632325" cy="881063"/>
            <a:chOff x="4802" y="4424"/>
            <a:chExt cx="3333" cy="675"/>
          </a:xfrm>
        </p:grpSpPr>
        <p:sp>
          <p:nvSpPr>
            <p:cNvPr id="200717" name="WordArt 5"/>
            <p:cNvSpPr>
              <a:spLocks noChangeArrowheads="1" noChangeShapeType="1" noTextEdit="1"/>
            </p:cNvSpPr>
            <p:nvPr/>
          </p:nvSpPr>
          <p:spPr bwMode="auto">
            <a:xfrm>
              <a:off x="4802" y="4424"/>
              <a:ext cx="3333" cy="675"/>
            </a:xfrm>
            <a:prstGeom prst="rect">
              <a:avLst/>
            </a:prstGeom>
          </p:spPr>
          <p:txBody>
            <a:bodyPr wrap="none" fromWordArt="1">
              <a:prstTxWarp prst="textInflateBottom">
                <a:avLst>
                  <a:gd name="adj" fmla="val 62889"/>
                </a:avLst>
              </a:prstTxWarp>
            </a:bodyPr>
            <a:lstStyle/>
            <a:p>
              <a:pPr algn="ctr"/>
              <a:r>
                <a:rPr lang="ru-RU" sz="1600" b="1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0080"/>
                  </a:solidFill>
                  <a:latin typeface="Times New Roman"/>
                  <a:cs typeface="Times New Roman"/>
                </a:rPr>
                <a:t>   </a:t>
              </a:r>
            </a:p>
            <a:p>
              <a:pPr algn="ctr"/>
              <a:r>
                <a:rPr lang="ru-RU" sz="1600" b="1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0080"/>
                  </a:solidFill>
                  <a:latin typeface="Times New Roman"/>
                  <a:cs typeface="Times New Roman"/>
                </a:rPr>
                <a:t>КОНСОРЦИУМ ИЗОТЕРМИК</a:t>
              </a:r>
            </a:p>
          </p:txBody>
        </p:sp>
        <p:sp>
          <p:nvSpPr>
            <p:cNvPr id="200718" name="WordArt 6"/>
            <p:cNvSpPr>
              <a:spLocks noChangeArrowheads="1" noChangeShapeType="1" noTextEdit="1"/>
            </p:cNvSpPr>
            <p:nvPr/>
          </p:nvSpPr>
          <p:spPr bwMode="auto">
            <a:xfrm>
              <a:off x="4802" y="4445"/>
              <a:ext cx="3333" cy="399"/>
            </a:xfrm>
            <a:prstGeom prst="rect">
              <a:avLst/>
            </a:prstGeom>
          </p:spPr>
          <p:txBody>
            <a:bodyPr wrap="none" fromWordArt="1">
              <a:prstTxWarp prst="textInflateBottom">
                <a:avLst>
                  <a:gd name="adj" fmla="val 73685"/>
                </a:avLst>
              </a:prstTxWarp>
            </a:bodyPr>
            <a:lstStyle/>
            <a:p>
              <a:pPr algn="ctr"/>
              <a:r>
                <a:rPr lang="ru-RU" sz="1600" b="1" kern="10" dirty="0">
                  <a:ln w="9525">
                    <a:noFill/>
                    <a:round/>
                    <a:headEnd/>
                    <a:tailEnd/>
                  </a:ln>
                  <a:solidFill>
                    <a:srgbClr val="000080"/>
                  </a:solidFill>
                  <a:latin typeface="Times New Roman"/>
                  <a:cs typeface="Times New Roman"/>
                </a:rPr>
                <a:t>НАУЧНО-ПРОИЗВОДСТВЕННЫЙ</a:t>
              </a:r>
            </a:p>
          </p:txBody>
        </p:sp>
      </p:grpSp>
      <p:pic>
        <p:nvPicPr>
          <p:cNvPr id="20071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0842"/>
            <a:ext cx="3441037" cy="202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>
            <a:spLocks noGrp="1" noChangeArrowheads="1"/>
          </p:cNvSpPr>
          <p:nvPr>
            <p:ph sz="quarter" idx="4"/>
          </p:nvPr>
        </p:nvSpPr>
        <p:spPr>
          <a:xfrm>
            <a:off x="2123728" y="4221088"/>
            <a:ext cx="5040560" cy="1944216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endParaRPr lang="ru-RU" sz="1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ru-RU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(495) 319-53-67, </a:t>
            </a:r>
            <a:r>
              <a:rPr lang="en-US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495) 319-59-67, </a:t>
            </a:r>
            <a:r>
              <a:rPr lang="en-US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985) 928-48-27</a:t>
            </a: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US" sz="16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hlinkClick r:id="rId4"/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6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www.isotermik.ru</a:t>
            </a:r>
            <a:r>
              <a:rPr lang="ru-RU" sz="16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www.isotermik.info</a:t>
            </a:r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endParaRPr lang="en-US" sz="1600" b="1" dirty="0" smtClean="0">
              <a:solidFill>
                <a:srgbClr val="262673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sz="1600" b="1" dirty="0" smtClean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en-US" sz="1600" b="1" dirty="0">
                <a:solidFill>
                  <a:srgbClr val="26267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isotermik@yandex.ru</a:t>
            </a:r>
            <a:endParaRPr lang="ru-RU" sz="1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072641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СРО от 19.04.2016_Страница_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797567" cy="2414439"/>
          </a:xfrm>
          <a:prstGeom prst="rect">
            <a:avLst/>
          </a:prstGeom>
        </p:spPr>
      </p:pic>
      <p:pic>
        <p:nvPicPr>
          <p:cNvPr id="9" name="Рисунок 8" descr="СРО от 19.04.2016_Страница_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17007" y="0"/>
            <a:ext cx="1729802" cy="2414440"/>
          </a:xfrm>
          <a:prstGeom prst="rect">
            <a:avLst/>
          </a:prstGeom>
        </p:spPr>
      </p:pic>
      <p:pic>
        <p:nvPicPr>
          <p:cNvPr id="10" name="Рисунок 9" descr="СРО от 19.04.2016_Страница_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1680" y="0"/>
            <a:ext cx="1728192" cy="2414438"/>
          </a:xfrm>
          <a:prstGeom prst="rect">
            <a:avLst/>
          </a:prstGeom>
        </p:spPr>
      </p:pic>
      <p:pic>
        <p:nvPicPr>
          <p:cNvPr id="11" name="Рисунок 10" descr="Лицензия ЭПБ от 11 (1)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15373" y="2362807"/>
            <a:ext cx="1682453" cy="2310917"/>
          </a:xfrm>
          <a:prstGeom prst="rect">
            <a:avLst/>
          </a:prstGeom>
        </p:spPr>
      </p:pic>
      <p:pic>
        <p:nvPicPr>
          <p:cNvPr id="12" name="Рисунок 11" descr="Лицензия ЭПБ от 11 (2)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99549" y="2390198"/>
            <a:ext cx="1599523" cy="2310917"/>
          </a:xfrm>
          <a:prstGeom prst="rect">
            <a:avLst/>
          </a:prstGeom>
        </p:spPr>
      </p:pic>
      <p:pic>
        <p:nvPicPr>
          <p:cNvPr id="13" name="Рисунок 12" descr="Лицензия ЭПБ от 11 (3)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111717" y="2441831"/>
            <a:ext cx="1640838" cy="2295315"/>
          </a:xfrm>
          <a:prstGeom prst="rect">
            <a:avLst/>
          </a:prstGeom>
        </p:spPr>
      </p:pic>
      <p:pic>
        <p:nvPicPr>
          <p:cNvPr id="14" name="Рисунок 13" descr="сканирование0434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56600" y="4603526"/>
            <a:ext cx="1568211" cy="2232248"/>
          </a:xfrm>
          <a:prstGeom prst="rect">
            <a:avLst/>
          </a:prstGeom>
        </p:spPr>
      </p:pic>
      <p:pic>
        <p:nvPicPr>
          <p:cNvPr id="15" name="Рисунок 14" descr="сканирование0435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24811" y="4622229"/>
            <a:ext cx="1587399" cy="2237606"/>
          </a:xfrm>
          <a:prstGeom prst="rect">
            <a:avLst/>
          </a:prstGeom>
        </p:spPr>
      </p:pic>
      <p:pic>
        <p:nvPicPr>
          <p:cNvPr id="16" name="Рисунок 15" descr="сканирование0436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047656" y="4661495"/>
            <a:ext cx="1584176" cy="2207518"/>
          </a:xfrm>
          <a:prstGeom prst="rect">
            <a:avLst/>
          </a:prstGeom>
        </p:spPr>
      </p:pic>
      <p:pic>
        <p:nvPicPr>
          <p:cNvPr id="17" name="Рисунок 16" descr="сканирование0437.jp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31832" y="4650482"/>
            <a:ext cx="1512168" cy="220751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936726" y="889556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Лицензионно-разрешительные </a:t>
            </a:r>
          </a:p>
          <a:p>
            <a:pPr algn="ctr"/>
            <a:r>
              <a:rPr lang="ru-RU" sz="1400" b="1" i="1" u="sng" dirty="0">
                <a:solidFill>
                  <a:schemeClr val="bg1"/>
                </a:solidFill>
              </a:rPr>
              <a:t>д</a:t>
            </a:r>
            <a:r>
              <a:rPr lang="ru-RU" sz="1400" b="1" i="1" u="sng" dirty="0" smtClean="0">
                <a:solidFill>
                  <a:schemeClr val="bg1"/>
                </a:solidFill>
              </a:rPr>
              <a:t>окументы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2700808" y="5569495"/>
            <a:ext cx="83529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u="sng" dirty="0" smtClean="0">
                <a:solidFill>
                  <a:schemeClr val="bg1"/>
                </a:solidFill>
              </a:rPr>
              <a:t>ООО «НПК </a:t>
            </a:r>
            <a:r>
              <a:rPr lang="ru-RU" sz="1400" b="1" i="1" u="sng" dirty="0" err="1" smtClean="0">
                <a:solidFill>
                  <a:schemeClr val="bg1"/>
                </a:solidFill>
              </a:rPr>
              <a:t>Изотермик</a:t>
            </a:r>
            <a:r>
              <a:rPr lang="ru-RU" sz="1400" b="1" i="1" u="sng" dirty="0" smtClean="0">
                <a:solidFill>
                  <a:schemeClr val="bg1"/>
                </a:solidFill>
              </a:rPr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3087226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User101\Local Settings\Temporary Internet Files\Content.Word\scan2719.jpg"/>
          <p:cNvPicPr/>
          <p:nvPr/>
        </p:nvPicPr>
        <p:blipFill>
          <a:blip r:embed="rId2" cstate="print"/>
          <a:srcRect l="1204" t="2268" r="5890" b="2552"/>
          <a:stretch>
            <a:fillRect/>
          </a:stretch>
        </p:blipFill>
        <p:spPr bwMode="auto">
          <a:xfrm>
            <a:off x="323528" y="319918"/>
            <a:ext cx="4320480" cy="613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User101\Local Settings\Temporary Internet Files\Content.Word\scan27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4176464" cy="6061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07698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18196385"/>
              </p:ext>
            </p:extLst>
          </p:nvPr>
        </p:nvGraphicFramePr>
        <p:xfrm>
          <a:off x="323528" y="332653"/>
          <a:ext cx="8496944" cy="6192690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960440"/>
                <a:gridCol w="4536504"/>
              </a:tblGrid>
              <a:tr h="958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Список заказчиков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Выполненные </a:t>
                      </a:r>
                      <a:r>
                        <a:rPr lang="ru-RU" sz="1600" u="sng" dirty="0">
                          <a:solidFill>
                            <a:schemeClr val="bg1"/>
                          </a:solidFill>
                          <a:effectLst/>
                        </a:rPr>
                        <a:t>проектные работы</a:t>
                      </a:r>
                      <a:endParaRPr lang="ru-RU" sz="1000" u="sng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с участием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специалистов</a:t>
                      </a:r>
                      <a:endParaRPr lang="en-US" sz="16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/>
                        </a:rPr>
                        <a:t>«НПК </a:t>
                      </a:r>
                      <a:r>
                        <a:rPr lang="ru-RU" sz="1600" dirty="0" err="1">
                          <a:solidFill>
                            <a:schemeClr val="bg1"/>
                          </a:solidFill>
                          <a:effectLst/>
                        </a:rPr>
                        <a:t>Изотермик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26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ОАО «</a:t>
                      </a:r>
                      <a:r>
                        <a:rPr lang="ru-RU" sz="1400" dirty="0" err="1">
                          <a:solidFill>
                            <a:schemeClr val="bg1"/>
                          </a:solidFill>
                          <a:effectLst/>
                        </a:rPr>
                        <a:t>Запсибнефтехим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»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</a:rPr>
                        <a:t>г. Тобольск, Тюменская обл.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Разработка проектных решений теплоизоляции изотермических резервуаров хранения этилена, пропилена и фракции С2-С3.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01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Припортовый завод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г. Одесса, Украина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Разработка рабочей документации на изотермический резервуар вместимостью 30 000 т для хранения жидкого аммиака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01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ПО «Минудобрения»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г. Мелеуз, респ. Башкортостан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Разработка рабочей документации на изотермический резервуар вместимостью 10 000 т для хранения жидкого аммиака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01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Припортовый завод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г. Вентспилс, Латвия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Разработка рабочей документации на изотермический резервуар вместимостью 6 500 т для хранения жидкого аммиака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01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ОАО Химический завод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Л.Я. Карпова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bg1"/>
                          </a:solidFill>
                          <a:effectLst/>
                        </a:rPr>
                        <a:t>г. Менделеевск, респ. Татарстан</a:t>
                      </a:r>
                      <a:endParaRPr lang="ru-RU" sz="100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dirty="0">
                          <a:solidFill>
                            <a:schemeClr val="bg1"/>
                          </a:solidFill>
                          <a:effectLst/>
                        </a:rPr>
                        <a:t>Разработка рабочей документации на изотермический резервуар вместимостью 30 000 т для хранения жидкого аммиака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ru-RU" sz="10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151996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67063753"/>
              </p:ext>
            </p:extLst>
          </p:nvPr>
        </p:nvGraphicFramePr>
        <p:xfrm>
          <a:off x="323528" y="332653"/>
          <a:ext cx="8496944" cy="6207447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960440"/>
                <a:gridCol w="4536504"/>
              </a:tblGrid>
              <a:tr h="9582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«Азот»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Кемерово, Кемеровская обл.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рабочей документации на изотермический резервуар вместимостью 10 000 т для хранения жидкого аммиака.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(Введен в эксплуатацию в 80-х годах)</a:t>
                      </a:r>
                    </a:p>
                  </a:txBody>
                  <a:tcPr marL="68580" marR="68580" marT="0" marB="0" anchor="ctr"/>
                </a:tc>
              </a:tr>
              <a:tr h="826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Томский Химзавод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Томск, Томская обл.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рабочей документации на изотермический резервуар для хранения жидкого этилена емкостью 10 000 м³.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(Введен в эксплуатацию в 1993 году)</a:t>
                      </a:r>
                    </a:p>
                  </a:txBody>
                  <a:tcPr marL="68580" marR="68580" marT="0" marB="0" anchor="ctr"/>
                </a:tc>
              </a:tr>
              <a:tr h="1101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Тобольский НХК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Тобольск, Тюменская обл.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рабочей документации на изотермический резервуар емкостью 10 000 м³ для хранения жидкого пропилена.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(Проект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выполнен 1992 году)</a:t>
                      </a:r>
                    </a:p>
                  </a:txBody>
                  <a:tcPr marL="68580" marR="68580" marT="0" marB="0" anchor="ctr"/>
                </a:tc>
              </a:tr>
              <a:tr h="1101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Тобольский НХК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Тобольск, Тюменская обл.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рабочей документации на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двухстенный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изотермический резервуар емкостью 20 000 м³ для хранения СУГ.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(Проект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выполнен 1993 году)</a:t>
                      </a:r>
                    </a:p>
                  </a:txBody>
                  <a:tcPr marL="68580" marR="68580" marT="0" marB="0" anchor="ctr"/>
                </a:tc>
              </a:tr>
              <a:tr h="1101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Таманская база СУГ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п/о Тамань, Краснодарский край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рабочей документации на изотермический резервуар вместимостью 10 000 т для хранения СУГ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1019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«Оргсинтез»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Казань, 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Татарстан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рабочей документации на изотермический резервуар вместимостью 10 000 т для хранения жидкого этилена.</a:t>
                      </a:r>
                    </a:p>
                    <a:p>
                      <a:pPr marL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(Проект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выполнен 1991 году)</a:t>
                      </a: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21043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34750162"/>
              </p:ext>
            </p:extLst>
          </p:nvPr>
        </p:nvGraphicFramePr>
        <p:xfrm>
          <a:off x="323528" y="548678"/>
          <a:ext cx="8496944" cy="5688634"/>
        </p:xfrm>
        <a:graphic>
          <a:graphicData uri="http://schemas.openxmlformats.org/drawingml/2006/table">
            <a:tbl>
              <a:tblPr firstRow="1" bandRow="1">
                <a:tableStyleId>{306799F8-075E-4A3A-A7F6-7FBC6576F1A4}</a:tableStyleId>
              </a:tblPr>
              <a:tblGrid>
                <a:gridCol w="3816424"/>
                <a:gridCol w="4680520"/>
              </a:tblGrid>
              <a:tr h="1105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Армения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рабочей документации на изотермический резервуар объемом 60 000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  <a:r>
                        <a:rPr lang="ru-RU" sz="105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³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хранения СПГ.</a:t>
                      </a: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(Резервуар изготовлен в 1988 году. Не введен в эксплуатацию по причине землетрясения в г. 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Спитак</a:t>
                      </a:r>
                      <a:endParaRPr lang="en-US" sz="1200" b="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12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декабря 1988 года)</a:t>
                      </a:r>
                    </a:p>
                  </a:txBody>
                  <a:tcPr marL="68580" marR="68580" marT="0" marB="0" anchor="ctr"/>
                </a:tc>
              </a:tr>
              <a:tr h="11059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Гипрокаучук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Вертикальный цилиндрический изотермический резервуар двустенной конструкции для хранения этилена объемом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³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  <a:endParaRPr lang="en-US" sz="12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Двустенный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изотермический резервуар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объемом</a:t>
                      </a:r>
                      <a:r>
                        <a:rPr lang="en-US" sz="120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000</a:t>
                      </a:r>
                      <a:r>
                        <a:rPr lang="en-US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³</a:t>
                      </a:r>
                      <a:r>
                        <a:rPr lang="en-US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хранения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СУГ.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15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ООО «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Ставролен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 Буденновск,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Ставропольский край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Изотермический двустенный вертикальный цилиндрический резервуар для хранения жидкого этилена объемом 880 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³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2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125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None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Введен в эксплуатацию в 2015 году)</a:t>
                      </a:r>
                    </a:p>
                  </a:txBody>
                  <a:tcPr marL="68580" marR="68580" marT="0" marB="0" anchor="ctr"/>
                </a:tc>
              </a:tr>
              <a:tr h="115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ОАО «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Еврохим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-Северо-Запад»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Технический проект с анализом вероятности риска аварии: Производство аммиака, Кингисепп. Склад жидкого аммиака. Изотермическое хранилище жидкого аммиака вместимостью 30 000 т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2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11125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(На</a:t>
                      </a:r>
                      <a:r>
                        <a:rPr lang="ru-RU" sz="1200" b="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момент 2018 года ведутся монтажные работы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</a:tr>
              <a:tr h="11589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ЗАО «</a:t>
                      </a:r>
                      <a:r>
                        <a:rPr lang="ru-RU" sz="14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Балтхимэкспорт</a:t>
                      </a: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о. Высоцкий, Ленинградская обл.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Изотермический резервуар вместимостью 30 000 т для хранения жидкого аммиака с двумя силовыми стенками, подвесной крышей внутреннего ре­зервуара и эффективной тепловой изоляцией </a:t>
                      </a:r>
                      <a:r>
                        <a:rPr lang="ru-RU" sz="12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межстенного</a:t>
                      </a:r>
                      <a:r>
                        <a:rPr lang="ru-RU" sz="12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пространства</a:t>
                      </a:r>
                      <a:r>
                        <a:rPr lang="ru-RU" sz="1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039852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3482</TotalTime>
  <Words>5082</Words>
  <Application>Microsoft Office PowerPoint</Application>
  <PresentationFormat>Экран (4:3)</PresentationFormat>
  <Paragraphs>730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Палитра</vt:lpstr>
      <vt:lpstr>Слайд 1</vt:lpstr>
      <vt:lpstr> НПК «Изотермик» был создан в 1991 году при поддержке Госгортехнадзора РФ и по инициативе ряда ведущих специализированных институтов, заводов и строительно-монтажных организаций России для решения комплекса проблем, связанных с обеспечением безопасности изотермического хранения сжиженных газов.    В настоящее время НПК «Изотермик» включает в себя:   Проектную организацию, специализирующуюся на проектировании хранилищ сжиженных углеводородных газов (СУГ), сжиженного аммиака, сжиженного природного газа (СПГ), нефти и нефтепродуктов;   Экспертно-диагностический центр, работающий по переоформленной в 2016 году в соответствии с законодательством лицензии Ростехнадзора на осуществление деятельности по проведению экспертизы промышленной безопасности и имеющий аттестованную лабораторию неразрушающего контроля (ЛНК).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Разработка нормативных документов Ростехнадзора и стандартов организации по промышленной безопасности.  В целях реализации требований Федерального закона «О промышленной безопасности опасных производственных объектов» №116-ФЗ  от 21.07.97 г. и обеспечения подконтрольных Ростехнадзору предприятий и организаций необходимой нормативной документацией, «НПК Изотермик» разработал и утвердил в Госгортехнадзоре России пакет руководящих нормативных документов по экспертизе промышленной безопасности резервуаров различного назначения, в том числе:  Инструкция по обследованию шаровых резервуаров и газгольдеров для хранения сжиженных газов под давлением (РД 03-380-00);  Инструкция по проведению комплексного технического освидетельствования изотермических резервуаров сжиженных газов (РД 03-410-01);  Инструкция по техническому обследованию железобетонных резервуаров для нефти и нефтепродуктов (РД 03-420-01);  «Методические указания по обследованию дымовых и вентиляционных промышленных труб» (РД 03-610-03);  «Резервуары вертикальные стальные сварные для нефти и нефтепродуктов;  Техническое диагностирование и анализ безопасности (Методические указания)» (СА-03-008-08);  «Методические указания по проведению технического обслуживания, ремонта, обследования, анализа промышленной безопасности производственных зданий и сооружений предприятий, эксплуатирующих взрывоопасные и химически опасные объекты» СА-03-006-06;  «Правила проектирования, изготовления и монтажа вертикальных цилиндрических стальных резервуаров для нефти и нефтепродуктов» СТО-СА-03-002-2009;  «Методика комплексного мониторинга технического состояния изотермических резервуаров сжиженных газов» (СТО-03001-11).   </vt:lpstr>
      <vt:lpstr> Работы «НПК Изотермик» по решению сложных вопросов обеспечения безопасности резервуарных хранилищ опасных веществ и трубопроводных систем впервые в отечественной литературе систематизированы в книге:  «Безопасность резервуаров и трубопроводов» (В.А. Котляревский, А.А. Шаталов, Х.М. Ханухов. М., изд-во «Экономика и информатика», 2000г., 555 стр. с илл.)   а также в многотомных изданиях:  - «Безопасность России»: «Правовые, социально-экономические и научно-технические аспекты. Анализ риска и проблем безопасности», 2006 г. (в 4-х частях), Член авторского коллектива: Ханухов Х.М.  - «Безопасность строительного комплекса», - М.: МГОФ «Знание». 2012-798 с. Член авторского коллектива: Ханухов Х.М.   - «Промышленная безопасность и мониторинг рисков» - Резервуары для хранения взрывопожароопасных веществ. Сборник  НТД/под ред. Н.А.Махутова; НПС «РИСКОМ», ответственный за выпуск: доктор технических наук Х.М. Ханухов.- М., «Наука, 2012 – 700 стр.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0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0</dc:creator>
  <cp:lastModifiedBy>I</cp:lastModifiedBy>
  <cp:revision>224</cp:revision>
  <cp:lastPrinted>2018-08-01T09:42:30Z</cp:lastPrinted>
  <dcterms:created xsi:type="dcterms:W3CDTF">2012-05-04T12:32:01Z</dcterms:created>
  <dcterms:modified xsi:type="dcterms:W3CDTF">2019-11-26T11:11:27Z</dcterms:modified>
</cp:coreProperties>
</file>